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7" r:id="rId2"/>
    <p:sldId id="258" r:id="rId3"/>
    <p:sldId id="690" r:id="rId4"/>
    <p:sldId id="277" r:id="rId5"/>
    <p:sldId id="280" r:id="rId6"/>
    <p:sldId id="276" r:id="rId7"/>
    <p:sldId id="273" r:id="rId8"/>
    <p:sldId id="281" r:id="rId9"/>
    <p:sldId id="282" r:id="rId10"/>
    <p:sldId id="266" r:id="rId11"/>
    <p:sldId id="267" r:id="rId12"/>
    <p:sldId id="268" r:id="rId13"/>
    <p:sldId id="269" r:id="rId14"/>
    <p:sldId id="271" r:id="rId15"/>
    <p:sldId id="270" r:id="rId16"/>
    <p:sldId id="274" r:id="rId17"/>
    <p:sldId id="272" r:id="rId18"/>
    <p:sldId id="263" r:id="rId19"/>
    <p:sldId id="259" r:id="rId20"/>
    <p:sldId id="260" r:id="rId21"/>
    <p:sldId id="264" r:id="rId22"/>
    <p:sldId id="265" r:id="rId23"/>
    <p:sldId id="261" r:id="rId24"/>
    <p:sldId id="275" r:id="rId25"/>
    <p:sldId id="284" r:id="rId26"/>
    <p:sldId id="278" r:id="rId27"/>
    <p:sldId id="283" r:id="rId28"/>
    <p:sldId id="26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04"/>
    <p:restoredTop sz="94694"/>
  </p:normalViewPr>
  <p:slideViewPr>
    <p:cSldViewPr snapToGrid="0">
      <p:cViewPr varScale="1">
        <p:scale>
          <a:sx n="107" d="100"/>
          <a:sy n="107" d="100"/>
        </p:scale>
        <p:origin x="128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7D0CBD-CD34-A143-BE8B-4CC8C5CB8430}" type="doc">
      <dgm:prSet loTypeId="urn:microsoft.com/office/officeart/2005/8/layout/hChevron3" loCatId="" qsTypeId="urn:microsoft.com/office/officeart/2005/8/quickstyle/simple1" qsCatId="simple" csTypeId="urn:microsoft.com/office/officeart/2005/8/colors/accent0_1" csCatId="mainScheme" phldr="1"/>
      <dgm:spPr/>
    </dgm:pt>
    <dgm:pt modelId="{4565475D-C208-CB4E-BC61-306C095DBDEA}">
      <dgm:prSet phldrT="[Text]"/>
      <dgm:spPr/>
      <dgm:t>
        <a:bodyPr/>
        <a:lstStyle/>
        <a:p>
          <a:r>
            <a:rPr lang="en-US" dirty="0"/>
            <a:t>Diagnosed with a cause of hypercapnic respiratory failure</a:t>
          </a:r>
        </a:p>
      </dgm:t>
    </dgm:pt>
    <dgm:pt modelId="{8C9A5E41-68BB-DC4B-83C7-0494C7AEB1E3}" type="parTrans" cxnId="{C0ED489E-0A79-CA4A-8EEE-A82E06326F9C}">
      <dgm:prSet/>
      <dgm:spPr/>
      <dgm:t>
        <a:bodyPr/>
        <a:lstStyle/>
        <a:p>
          <a:endParaRPr lang="en-US"/>
        </a:p>
      </dgm:t>
    </dgm:pt>
    <dgm:pt modelId="{D1904D9C-3A19-804F-A587-97C260CEF82D}" type="sibTrans" cxnId="{C0ED489E-0A79-CA4A-8EEE-A82E06326F9C}">
      <dgm:prSet/>
      <dgm:spPr/>
      <dgm:t>
        <a:bodyPr/>
        <a:lstStyle/>
        <a:p>
          <a:endParaRPr lang="en-US"/>
        </a:p>
      </dgm:t>
    </dgm:pt>
    <dgm:pt modelId="{77CC5B2A-7BE3-424E-808A-0D7574148ABA}">
      <dgm:prSet phldrT="[Text]"/>
      <dgm:spPr/>
      <dgm:t>
        <a:bodyPr/>
        <a:lstStyle/>
        <a:p>
          <a:r>
            <a:rPr lang="en-US" dirty="0"/>
            <a:t>Disease  worsens</a:t>
          </a:r>
        </a:p>
      </dgm:t>
    </dgm:pt>
    <dgm:pt modelId="{F003DDE3-FAFC-6D48-9D6B-8D4B7F98B47A}" type="parTrans" cxnId="{D97DA585-B6EF-934A-AD2B-4B14F0D7EB9F}">
      <dgm:prSet/>
      <dgm:spPr/>
      <dgm:t>
        <a:bodyPr/>
        <a:lstStyle/>
        <a:p>
          <a:endParaRPr lang="en-US"/>
        </a:p>
      </dgm:t>
    </dgm:pt>
    <dgm:pt modelId="{1630D33F-75E6-E944-ABC4-E57D3990830D}" type="sibTrans" cxnId="{D97DA585-B6EF-934A-AD2B-4B14F0D7EB9F}">
      <dgm:prSet/>
      <dgm:spPr/>
      <dgm:t>
        <a:bodyPr/>
        <a:lstStyle/>
        <a:p>
          <a:endParaRPr lang="en-US"/>
        </a:p>
      </dgm:t>
    </dgm:pt>
    <dgm:pt modelId="{42A35059-1E29-A340-AACB-725E1562FC03}">
      <dgm:prSet phldrT="[Text]"/>
      <dgm:spPr/>
      <dgm:t>
        <a:bodyPr/>
        <a:lstStyle/>
        <a:p>
          <a:r>
            <a:rPr lang="en-US" dirty="0"/>
            <a:t>Present with Hypercapnic Respiratory Failure </a:t>
          </a:r>
        </a:p>
      </dgm:t>
    </dgm:pt>
    <dgm:pt modelId="{FEDC2700-BDE9-C540-8C8E-832ED863EE10}" type="parTrans" cxnId="{ED747531-6B64-5040-97A7-2A198B594026}">
      <dgm:prSet/>
      <dgm:spPr/>
      <dgm:t>
        <a:bodyPr/>
        <a:lstStyle/>
        <a:p>
          <a:endParaRPr lang="en-US"/>
        </a:p>
      </dgm:t>
    </dgm:pt>
    <dgm:pt modelId="{42C4E740-5F38-214A-9644-BE84C1725AE1}" type="sibTrans" cxnId="{ED747531-6B64-5040-97A7-2A198B594026}">
      <dgm:prSet/>
      <dgm:spPr/>
      <dgm:t>
        <a:bodyPr/>
        <a:lstStyle/>
        <a:p>
          <a:endParaRPr lang="en-US"/>
        </a:p>
      </dgm:t>
    </dgm:pt>
    <dgm:pt modelId="{AF43FC06-8C50-814F-8AF4-B409C66F2658}" type="pres">
      <dgm:prSet presAssocID="{1D7D0CBD-CD34-A143-BE8B-4CC8C5CB8430}" presName="Name0" presStyleCnt="0">
        <dgm:presLayoutVars>
          <dgm:dir/>
          <dgm:resizeHandles val="exact"/>
        </dgm:presLayoutVars>
      </dgm:prSet>
      <dgm:spPr/>
    </dgm:pt>
    <dgm:pt modelId="{771578CA-C497-9040-8090-AE9554386747}" type="pres">
      <dgm:prSet presAssocID="{4565475D-C208-CB4E-BC61-306C095DBDEA}" presName="parTxOnly" presStyleLbl="node1" presStyleIdx="0" presStyleCnt="3">
        <dgm:presLayoutVars>
          <dgm:bulletEnabled val="1"/>
        </dgm:presLayoutVars>
      </dgm:prSet>
      <dgm:spPr/>
    </dgm:pt>
    <dgm:pt modelId="{9E3648A6-BBC4-3144-950D-84C04C51CB14}" type="pres">
      <dgm:prSet presAssocID="{D1904D9C-3A19-804F-A587-97C260CEF82D}" presName="parSpace" presStyleCnt="0"/>
      <dgm:spPr/>
    </dgm:pt>
    <dgm:pt modelId="{AA373C69-DC1F-094A-B016-B3355BB26AC9}" type="pres">
      <dgm:prSet presAssocID="{77CC5B2A-7BE3-424E-808A-0D7574148ABA}" presName="parTxOnly" presStyleLbl="node1" presStyleIdx="1" presStyleCnt="3">
        <dgm:presLayoutVars>
          <dgm:bulletEnabled val="1"/>
        </dgm:presLayoutVars>
      </dgm:prSet>
      <dgm:spPr/>
    </dgm:pt>
    <dgm:pt modelId="{4AD99D37-47BE-1C40-A5C8-95285A30074D}" type="pres">
      <dgm:prSet presAssocID="{1630D33F-75E6-E944-ABC4-E57D3990830D}" presName="parSpace" presStyleCnt="0"/>
      <dgm:spPr/>
    </dgm:pt>
    <dgm:pt modelId="{CB5C69ED-9724-E947-BB59-DFFFBC5681C9}" type="pres">
      <dgm:prSet presAssocID="{42A35059-1E29-A340-AACB-725E1562FC03}" presName="parTxOnly" presStyleLbl="node1" presStyleIdx="2" presStyleCnt="3" custLinFactNeighborX="5934" custLinFactNeighborY="0">
        <dgm:presLayoutVars>
          <dgm:bulletEnabled val="1"/>
        </dgm:presLayoutVars>
      </dgm:prSet>
      <dgm:spPr/>
    </dgm:pt>
  </dgm:ptLst>
  <dgm:cxnLst>
    <dgm:cxn modelId="{ED747531-6B64-5040-97A7-2A198B594026}" srcId="{1D7D0CBD-CD34-A143-BE8B-4CC8C5CB8430}" destId="{42A35059-1E29-A340-AACB-725E1562FC03}" srcOrd="2" destOrd="0" parTransId="{FEDC2700-BDE9-C540-8C8E-832ED863EE10}" sibTransId="{42C4E740-5F38-214A-9644-BE84C1725AE1}"/>
    <dgm:cxn modelId="{1C96A63B-0D09-C84F-81B4-46ACBC48D292}" type="presOf" srcId="{4565475D-C208-CB4E-BC61-306C095DBDEA}" destId="{771578CA-C497-9040-8090-AE9554386747}" srcOrd="0" destOrd="0" presId="urn:microsoft.com/office/officeart/2005/8/layout/hChevron3"/>
    <dgm:cxn modelId="{D97DA585-B6EF-934A-AD2B-4B14F0D7EB9F}" srcId="{1D7D0CBD-CD34-A143-BE8B-4CC8C5CB8430}" destId="{77CC5B2A-7BE3-424E-808A-0D7574148ABA}" srcOrd="1" destOrd="0" parTransId="{F003DDE3-FAFC-6D48-9D6B-8D4B7F98B47A}" sibTransId="{1630D33F-75E6-E944-ABC4-E57D3990830D}"/>
    <dgm:cxn modelId="{C0ED489E-0A79-CA4A-8EEE-A82E06326F9C}" srcId="{1D7D0CBD-CD34-A143-BE8B-4CC8C5CB8430}" destId="{4565475D-C208-CB4E-BC61-306C095DBDEA}" srcOrd="0" destOrd="0" parTransId="{8C9A5E41-68BB-DC4B-83C7-0494C7AEB1E3}" sibTransId="{D1904D9C-3A19-804F-A587-97C260CEF82D}"/>
    <dgm:cxn modelId="{744C3EAB-CF24-8842-8211-48D39EAA68DE}" type="presOf" srcId="{77CC5B2A-7BE3-424E-808A-0D7574148ABA}" destId="{AA373C69-DC1F-094A-B016-B3355BB26AC9}" srcOrd="0" destOrd="0" presId="urn:microsoft.com/office/officeart/2005/8/layout/hChevron3"/>
    <dgm:cxn modelId="{5E2D26AE-BBCF-A344-9060-6ADDE1EB8C67}" type="presOf" srcId="{42A35059-1E29-A340-AACB-725E1562FC03}" destId="{CB5C69ED-9724-E947-BB59-DFFFBC5681C9}" srcOrd="0" destOrd="0" presId="urn:microsoft.com/office/officeart/2005/8/layout/hChevron3"/>
    <dgm:cxn modelId="{439D28B6-D510-F441-BDA8-C73B6C676AA2}" type="presOf" srcId="{1D7D0CBD-CD34-A143-BE8B-4CC8C5CB8430}" destId="{AF43FC06-8C50-814F-8AF4-B409C66F2658}" srcOrd="0" destOrd="0" presId="urn:microsoft.com/office/officeart/2005/8/layout/hChevron3"/>
    <dgm:cxn modelId="{07AE333E-BF71-4E40-8AE9-6B09D01FA482}" type="presParOf" srcId="{AF43FC06-8C50-814F-8AF4-B409C66F2658}" destId="{771578CA-C497-9040-8090-AE9554386747}" srcOrd="0" destOrd="0" presId="urn:microsoft.com/office/officeart/2005/8/layout/hChevron3"/>
    <dgm:cxn modelId="{E0FB69BF-B2BE-8D41-9B5D-529A83FA53E8}" type="presParOf" srcId="{AF43FC06-8C50-814F-8AF4-B409C66F2658}" destId="{9E3648A6-BBC4-3144-950D-84C04C51CB14}" srcOrd="1" destOrd="0" presId="urn:microsoft.com/office/officeart/2005/8/layout/hChevron3"/>
    <dgm:cxn modelId="{C3924200-81A7-654E-830C-51B18224BDEA}" type="presParOf" srcId="{AF43FC06-8C50-814F-8AF4-B409C66F2658}" destId="{AA373C69-DC1F-094A-B016-B3355BB26AC9}" srcOrd="2" destOrd="0" presId="urn:microsoft.com/office/officeart/2005/8/layout/hChevron3"/>
    <dgm:cxn modelId="{DCA1A9D4-D9C9-3747-8EB4-33FEC6F4AC0B}" type="presParOf" srcId="{AF43FC06-8C50-814F-8AF4-B409C66F2658}" destId="{4AD99D37-47BE-1C40-A5C8-95285A30074D}" srcOrd="3" destOrd="0" presId="urn:microsoft.com/office/officeart/2005/8/layout/hChevron3"/>
    <dgm:cxn modelId="{159F5E3A-8A31-E64A-9AB2-5F77A3906C2B}" type="presParOf" srcId="{AF43FC06-8C50-814F-8AF4-B409C66F2658}" destId="{CB5C69ED-9724-E947-BB59-DFFFBC5681C9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7D0CBD-CD34-A143-BE8B-4CC8C5CB8430}" type="doc">
      <dgm:prSet loTypeId="urn:microsoft.com/office/officeart/2005/8/layout/hChevron3" loCatId="" qsTypeId="urn:microsoft.com/office/officeart/2005/8/quickstyle/simple1" qsCatId="simple" csTypeId="urn:microsoft.com/office/officeart/2005/8/colors/accent0_1" csCatId="mainScheme" phldr="1"/>
      <dgm:spPr/>
    </dgm:pt>
    <dgm:pt modelId="{4565475D-C208-CB4E-BC61-306C095DBDEA}">
      <dgm:prSet phldrT="[Text]"/>
      <dgm:spPr/>
      <dgm:t>
        <a:bodyPr/>
        <a:lstStyle/>
        <a:p>
          <a:r>
            <a:rPr lang="en-US" dirty="0"/>
            <a:t>Presents with undifferentiated hypercapnic respiratory failure </a:t>
          </a:r>
        </a:p>
      </dgm:t>
    </dgm:pt>
    <dgm:pt modelId="{8C9A5E41-68BB-DC4B-83C7-0494C7AEB1E3}" type="parTrans" cxnId="{C0ED489E-0A79-CA4A-8EEE-A82E06326F9C}">
      <dgm:prSet/>
      <dgm:spPr/>
      <dgm:t>
        <a:bodyPr/>
        <a:lstStyle/>
        <a:p>
          <a:endParaRPr lang="en-US"/>
        </a:p>
      </dgm:t>
    </dgm:pt>
    <dgm:pt modelId="{D1904D9C-3A19-804F-A587-97C260CEF82D}" type="sibTrans" cxnId="{C0ED489E-0A79-CA4A-8EEE-A82E06326F9C}">
      <dgm:prSet/>
      <dgm:spPr/>
      <dgm:t>
        <a:bodyPr/>
        <a:lstStyle/>
        <a:p>
          <a:endParaRPr lang="en-US"/>
        </a:p>
      </dgm:t>
    </dgm:pt>
    <dgm:pt modelId="{77CC5B2A-7BE3-424E-808A-0D7574148ABA}">
      <dgm:prSet phldrT="[Text]"/>
      <dgm:spPr/>
      <dgm:t>
        <a:bodyPr/>
        <a:lstStyle/>
        <a:p>
          <a:r>
            <a:rPr lang="en-US" dirty="0"/>
            <a:t>Gets TTE, CT Chest. Referral for PFTs, HSAT</a:t>
          </a:r>
        </a:p>
      </dgm:t>
    </dgm:pt>
    <dgm:pt modelId="{F003DDE3-FAFC-6D48-9D6B-8D4B7F98B47A}" type="parTrans" cxnId="{D97DA585-B6EF-934A-AD2B-4B14F0D7EB9F}">
      <dgm:prSet/>
      <dgm:spPr/>
      <dgm:t>
        <a:bodyPr/>
        <a:lstStyle/>
        <a:p>
          <a:endParaRPr lang="en-US"/>
        </a:p>
      </dgm:t>
    </dgm:pt>
    <dgm:pt modelId="{1630D33F-75E6-E944-ABC4-E57D3990830D}" type="sibTrans" cxnId="{D97DA585-B6EF-934A-AD2B-4B14F0D7EB9F}">
      <dgm:prSet/>
      <dgm:spPr/>
      <dgm:t>
        <a:bodyPr/>
        <a:lstStyle/>
        <a:p>
          <a:endParaRPr lang="en-US"/>
        </a:p>
      </dgm:t>
    </dgm:pt>
    <dgm:pt modelId="{42A35059-1E29-A340-AACB-725E1562FC03}">
      <dgm:prSet phldrT="[Text]"/>
      <dgm:spPr/>
      <dgm:t>
        <a:bodyPr/>
        <a:lstStyle/>
        <a:p>
          <a:r>
            <a:rPr lang="en-US" dirty="0"/>
            <a:t>Establish which condition(</a:t>
          </a:r>
          <a:r>
            <a:rPr lang="en-US" b="0" u="none" dirty="0">
              <a:solidFill>
                <a:srgbClr val="FF0000"/>
              </a:solidFill>
            </a:rPr>
            <a:t>s</a:t>
          </a:r>
          <a:r>
            <a:rPr lang="en-US" dirty="0"/>
            <a:t>) contributed</a:t>
          </a:r>
        </a:p>
      </dgm:t>
    </dgm:pt>
    <dgm:pt modelId="{FEDC2700-BDE9-C540-8C8E-832ED863EE10}" type="parTrans" cxnId="{ED747531-6B64-5040-97A7-2A198B594026}">
      <dgm:prSet/>
      <dgm:spPr/>
      <dgm:t>
        <a:bodyPr/>
        <a:lstStyle/>
        <a:p>
          <a:endParaRPr lang="en-US"/>
        </a:p>
      </dgm:t>
    </dgm:pt>
    <dgm:pt modelId="{42C4E740-5F38-214A-9644-BE84C1725AE1}" type="sibTrans" cxnId="{ED747531-6B64-5040-97A7-2A198B594026}">
      <dgm:prSet/>
      <dgm:spPr/>
      <dgm:t>
        <a:bodyPr/>
        <a:lstStyle/>
        <a:p>
          <a:endParaRPr lang="en-US"/>
        </a:p>
      </dgm:t>
    </dgm:pt>
    <dgm:pt modelId="{AF43FC06-8C50-814F-8AF4-B409C66F2658}" type="pres">
      <dgm:prSet presAssocID="{1D7D0CBD-CD34-A143-BE8B-4CC8C5CB8430}" presName="Name0" presStyleCnt="0">
        <dgm:presLayoutVars>
          <dgm:dir/>
          <dgm:resizeHandles val="exact"/>
        </dgm:presLayoutVars>
      </dgm:prSet>
      <dgm:spPr/>
    </dgm:pt>
    <dgm:pt modelId="{771578CA-C497-9040-8090-AE9554386747}" type="pres">
      <dgm:prSet presAssocID="{4565475D-C208-CB4E-BC61-306C095DBDEA}" presName="parTxOnly" presStyleLbl="node1" presStyleIdx="0" presStyleCnt="3">
        <dgm:presLayoutVars>
          <dgm:bulletEnabled val="1"/>
        </dgm:presLayoutVars>
      </dgm:prSet>
      <dgm:spPr/>
    </dgm:pt>
    <dgm:pt modelId="{9E3648A6-BBC4-3144-950D-84C04C51CB14}" type="pres">
      <dgm:prSet presAssocID="{D1904D9C-3A19-804F-A587-97C260CEF82D}" presName="parSpace" presStyleCnt="0"/>
      <dgm:spPr/>
    </dgm:pt>
    <dgm:pt modelId="{AA373C69-DC1F-094A-B016-B3355BB26AC9}" type="pres">
      <dgm:prSet presAssocID="{77CC5B2A-7BE3-424E-808A-0D7574148ABA}" presName="parTxOnly" presStyleLbl="node1" presStyleIdx="1" presStyleCnt="3">
        <dgm:presLayoutVars>
          <dgm:bulletEnabled val="1"/>
        </dgm:presLayoutVars>
      </dgm:prSet>
      <dgm:spPr/>
    </dgm:pt>
    <dgm:pt modelId="{4AD99D37-47BE-1C40-A5C8-95285A30074D}" type="pres">
      <dgm:prSet presAssocID="{1630D33F-75E6-E944-ABC4-E57D3990830D}" presName="parSpace" presStyleCnt="0"/>
      <dgm:spPr/>
    </dgm:pt>
    <dgm:pt modelId="{CB5C69ED-9724-E947-BB59-DFFFBC5681C9}" type="pres">
      <dgm:prSet presAssocID="{42A35059-1E29-A340-AACB-725E1562FC03}" presName="parTxOnly" presStyleLbl="node1" presStyleIdx="2" presStyleCnt="3" custLinFactNeighborX="5934" custLinFactNeighborY="0">
        <dgm:presLayoutVars>
          <dgm:bulletEnabled val="1"/>
        </dgm:presLayoutVars>
      </dgm:prSet>
      <dgm:spPr/>
    </dgm:pt>
  </dgm:ptLst>
  <dgm:cxnLst>
    <dgm:cxn modelId="{ED747531-6B64-5040-97A7-2A198B594026}" srcId="{1D7D0CBD-CD34-A143-BE8B-4CC8C5CB8430}" destId="{42A35059-1E29-A340-AACB-725E1562FC03}" srcOrd="2" destOrd="0" parTransId="{FEDC2700-BDE9-C540-8C8E-832ED863EE10}" sibTransId="{42C4E740-5F38-214A-9644-BE84C1725AE1}"/>
    <dgm:cxn modelId="{1C96A63B-0D09-C84F-81B4-46ACBC48D292}" type="presOf" srcId="{4565475D-C208-CB4E-BC61-306C095DBDEA}" destId="{771578CA-C497-9040-8090-AE9554386747}" srcOrd="0" destOrd="0" presId="urn:microsoft.com/office/officeart/2005/8/layout/hChevron3"/>
    <dgm:cxn modelId="{D97DA585-B6EF-934A-AD2B-4B14F0D7EB9F}" srcId="{1D7D0CBD-CD34-A143-BE8B-4CC8C5CB8430}" destId="{77CC5B2A-7BE3-424E-808A-0D7574148ABA}" srcOrd="1" destOrd="0" parTransId="{F003DDE3-FAFC-6D48-9D6B-8D4B7F98B47A}" sibTransId="{1630D33F-75E6-E944-ABC4-E57D3990830D}"/>
    <dgm:cxn modelId="{C0ED489E-0A79-CA4A-8EEE-A82E06326F9C}" srcId="{1D7D0CBD-CD34-A143-BE8B-4CC8C5CB8430}" destId="{4565475D-C208-CB4E-BC61-306C095DBDEA}" srcOrd="0" destOrd="0" parTransId="{8C9A5E41-68BB-DC4B-83C7-0494C7AEB1E3}" sibTransId="{D1904D9C-3A19-804F-A587-97C260CEF82D}"/>
    <dgm:cxn modelId="{744C3EAB-CF24-8842-8211-48D39EAA68DE}" type="presOf" srcId="{77CC5B2A-7BE3-424E-808A-0D7574148ABA}" destId="{AA373C69-DC1F-094A-B016-B3355BB26AC9}" srcOrd="0" destOrd="0" presId="urn:microsoft.com/office/officeart/2005/8/layout/hChevron3"/>
    <dgm:cxn modelId="{5E2D26AE-BBCF-A344-9060-6ADDE1EB8C67}" type="presOf" srcId="{42A35059-1E29-A340-AACB-725E1562FC03}" destId="{CB5C69ED-9724-E947-BB59-DFFFBC5681C9}" srcOrd="0" destOrd="0" presId="urn:microsoft.com/office/officeart/2005/8/layout/hChevron3"/>
    <dgm:cxn modelId="{439D28B6-D510-F441-BDA8-C73B6C676AA2}" type="presOf" srcId="{1D7D0CBD-CD34-A143-BE8B-4CC8C5CB8430}" destId="{AF43FC06-8C50-814F-8AF4-B409C66F2658}" srcOrd="0" destOrd="0" presId="urn:microsoft.com/office/officeart/2005/8/layout/hChevron3"/>
    <dgm:cxn modelId="{07AE333E-BF71-4E40-8AE9-6B09D01FA482}" type="presParOf" srcId="{AF43FC06-8C50-814F-8AF4-B409C66F2658}" destId="{771578CA-C497-9040-8090-AE9554386747}" srcOrd="0" destOrd="0" presId="urn:microsoft.com/office/officeart/2005/8/layout/hChevron3"/>
    <dgm:cxn modelId="{E0FB69BF-B2BE-8D41-9B5D-529A83FA53E8}" type="presParOf" srcId="{AF43FC06-8C50-814F-8AF4-B409C66F2658}" destId="{9E3648A6-BBC4-3144-950D-84C04C51CB14}" srcOrd="1" destOrd="0" presId="urn:microsoft.com/office/officeart/2005/8/layout/hChevron3"/>
    <dgm:cxn modelId="{C3924200-81A7-654E-830C-51B18224BDEA}" type="presParOf" srcId="{AF43FC06-8C50-814F-8AF4-B409C66F2658}" destId="{AA373C69-DC1F-094A-B016-B3355BB26AC9}" srcOrd="2" destOrd="0" presId="urn:microsoft.com/office/officeart/2005/8/layout/hChevron3"/>
    <dgm:cxn modelId="{DCA1A9D4-D9C9-3747-8EB4-33FEC6F4AC0B}" type="presParOf" srcId="{AF43FC06-8C50-814F-8AF4-B409C66F2658}" destId="{4AD99D37-47BE-1C40-A5C8-95285A30074D}" srcOrd="3" destOrd="0" presId="urn:microsoft.com/office/officeart/2005/8/layout/hChevron3"/>
    <dgm:cxn modelId="{159F5E3A-8A31-E64A-9AB2-5F77A3906C2B}" type="presParOf" srcId="{AF43FC06-8C50-814F-8AF4-B409C66F2658}" destId="{CB5C69ED-9724-E947-BB59-DFFFBC5681C9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1578CA-C497-9040-8090-AE9554386747}">
      <dsp:nvSpPr>
        <dsp:cNvPr id="0" name=""/>
        <dsp:cNvSpPr/>
      </dsp:nvSpPr>
      <dsp:spPr>
        <a:xfrm>
          <a:off x="3571" y="564771"/>
          <a:ext cx="3123406" cy="1249362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Diagnosed with a cause of hypercapnic respiratory failure</a:t>
          </a:r>
        </a:p>
      </dsp:txBody>
      <dsp:txXfrm>
        <a:off x="3571" y="564771"/>
        <a:ext cx="2811066" cy="1249362"/>
      </dsp:txXfrm>
    </dsp:sp>
    <dsp:sp modelId="{AA373C69-DC1F-094A-B016-B3355BB26AC9}">
      <dsp:nvSpPr>
        <dsp:cNvPr id="0" name=""/>
        <dsp:cNvSpPr/>
      </dsp:nvSpPr>
      <dsp:spPr>
        <a:xfrm>
          <a:off x="2502296" y="564771"/>
          <a:ext cx="3123406" cy="12493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Disease  worsens</a:t>
          </a:r>
        </a:p>
      </dsp:txBody>
      <dsp:txXfrm>
        <a:off x="3126977" y="564771"/>
        <a:ext cx="1874044" cy="1249362"/>
      </dsp:txXfrm>
    </dsp:sp>
    <dsp:sp modelId="{CB5C69ED-9724-E947-BB59-DFFFBC5681C9}">
      <dsp:nvSpPr>
        <dsp:cNvPr id="0" name=""/>
        <dsp:cNvSpPr/>
      </dsp:nvSpPr>
      <dsp:spPr>
        <a:xfrm>
          <a:off x="5004593" y="564771"/>
          <a:ext cx="3123406" cy="12493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Present with Hypercapnic Respiratory Failure </a:t>
          </a:r>
        </a:p>
      </dsp:txBody>
      <dsp:txXfrm>
        <a:off x="5629274" y="564771"/>
        <a:ext cx="1874044" cy="12493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1578CA-C497-9040-8090-AE9554386747}">
      <dsp:nvSpPr>
        <dsp:cNvPr id="0" name=""/>
        <dsp:cNvSpPr/>
      </dsp:nvSpPr>
      <dsp:spPr>
        <a:xfrm>
          <a:off x="3571" y="564771"/>
          <a:ext cx="3123406" cy="1249362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Presents with undifferentiated hypercapnic respiratory failure </a:t>
          </a:r>
        </a:p>
      </dsp:txBody>
      <dsp:txXfrm>
        <a:off x="3571" y="564771"/>
        <a:ext cx="2811066" cy="1249362"/>
      </dsp:txXfrm>
    </dsp:sp>
    <dsp:sp modelId="{AA373C69-DC1F-094A-B016-B3355BB26AC9}">
      <dsp:nvSpPr>
        <dsp:cNvPr id="0" name=""/>
        <dsp:cNvSpPr/>
      </dsp:nvSpPr>
      <dsp:spPr>
        <a:xfrm>
          <a:off x="2502296" y="564771"/>
          <a:ext cx="3123406" cy="12493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Gets TTE, CT Chest. Referral for PFTs, HSAT</a:t>
          </a:r>
        </a:p>
      </dsp:txBody>
      <dsp:txXfrm>
        <a:off x="3126977" y="564771"/>
        <a:ext cx="1874044" cy="1249362"/>
      </dsp:txXfrm>
    </dsp:sp>
    <dsp:sp modelId="{CB5C69ED-9724-E947-BB59-DFFFBC5681C9}">
      <dsp:nvSpPr>
        <dsp:cNvPr id="0" name=""/>
        <dsp:cNvSpPr/>
      </dsp:nvSpPr>
      <dsp:spPr>
        <a:xfrm>
          <a:off x="5004593" y="564771"/>
          <a:ext cx="3123406" cy="12493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Establish which condition(</a:t>
          </a:r>
          <a:r>
            <a:rPr lang="en-US" sz="2000" b="0" u="none" kern="1200" dirty="0">
              <a:solidFill>
                <a:srgbClr val="FF0000"/>
              </a:solidFill>
            </a:rPr>
            <a:t>s</a:t>
          </a:r>
          <a:r>
            <a:rPr lang="en-US" sz="2000" kern="1200" dirty="0"/>
            <a:t>) contributed</a:t>
          </a:r>
        </a:p>
      </dsp:txBody>
      <dsp:txXfrm>
        <a:off x="5629274" y="564771"/>
        <a:ext cx="1874044" cy="12493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B29A04-AC19-9945-82EF-D5B7932D53AF}" type="datetimeFigureOut">
              <a:rPr lang="en-US" smtClean="0"/>
              <a:t>1/30/25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161F6-7AD5-774A-B12A-C32F3626F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51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161F6-7AD5-774A-B12A-C32F3626F08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44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 ] </a:t>
            </a:r>
            <a:r>
              <a:rPr lang="en-US" dirty="0" err="1"/>
              <a:t>todo</a:t>
            </a:r>
            <a:r>
              <a:rPr lang="en-US" dirty="0"/>
              <a:t>: Simplify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5CAE9-DAF4-4D97-913D-E8A4125ADD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65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161F6-7AD5-774A-B12A-C32F3626F08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331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161F6-7AD5-774A-B12A-C32F3626F08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93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161F6-7AD5-774A-B12A-C32F3626F08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93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161F6-7AD5-774A-B12A-C32F3626F08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530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255CB-85DA-7FF8-E048-C643143DF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520763-C0AC-966E-B629-504902DA6E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43F011-1B4B-A939-BD77-2D139AE301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D0BE8-AE82-7F2A-46F6-5375D92A74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161F6-7AD5-774A-B12A-C32F3626F08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04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161F6-7AD5-774A-B12A-C32F3626F08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895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C5D18-8EEA-0652-491B-4F25EB0EB0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A4CFFF-C9B0-0A7C-91C2-816B99F2CF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E45A1-E3F0-37B0-41E4-DC4FEF095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2EAB-220B-6547-A106-FB36562D38E5}" type="datetimeFigureOut">
              <a:rPr lang="en-US" smtClean="0"/>
              <a:t>1/30/25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D0062-FB28-CECE-D191-1BDB5128E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E7FB6-7136-887C-4383-A83D5615C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8B0C3-8DB7-2941-BFDF-0A17662EB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15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DBD6-6CF7-4044-763A-0BB20BA60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FEFD5A-CB4C-321F-075C-CF009EB8AC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B02D0-083D-20DA-6355-C15072786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2EAB-220B-6547-A106-FB36562D38E5}" type="datetimeFigureOut">
              <a:rPr lang="en-US" smtClean="0"/>
              <a:t>1/30/25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92FF4-5264-1C35-9AF9-671C71223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D9198-A84D-9B08-F024-65B42E778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8B0C3-8DB7-2941-BFDF-0A17662EB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25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ACA5EF-5CC8-5F9D-BB4D-015662D3BD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B149C0-DEC1-3CD3-0B28-93DFF1013D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21541-2AF3-7097-4C31-4FCACC702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2EAB-220B-6547-A106-FB36562D38E5}" type="datetimeFigureOut">
              <a:rPr lang="en-US" smtClean="0"/>
              <a:t>1/30/25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79142-5F63-ED7A-C537-ACD098FE6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52771-5F93-3BBC-F72F-93A739227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8B0C3-8DB7-2941-BFDF-0A17662EB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34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BA88E-EEE2-A817-CA84-038D7F898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5C838-92D2-F260-1B96-CC1510A0C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128FA-518E-7844-35AC-0D35277AC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2EAB-220B-6547-A106-FB36562D38E5}" type="datetimeFigureOut">
              <a:rPr lang="en-US" smtClean="0"/>
              <a:t>1/30/25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44DE5-46A3-3AAF-467E-E24E945A8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8ABC3-5D6F-7F53-DEFA-F1B9B5D01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8B0C3-8DB7-2941-BFDF-0A17662EB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56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76E20-822D-7035-C6D8-6C595E578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F1C63B-01AF-9ED9-5D1A-296CBCF17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C83E6-BAB0-C378-CA51-765F13E06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2EAB-220B-6547-A106-FB36562D38E5}" type="datetimeFigureOut">
              <a:rPr lang="en-US" smtClean="0"/>
              <a:t>1/30/25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461AA-9201-B861-DE45-5BEB2E9C1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68D285-0B0C-16CF-2626-740D049CD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8B0C3-8DB7-2941-BFDF-0A17662EB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41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81216-8696-DCC0-5D7B-FA6C45744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9D7BB-BDC0-DECF-2AB6-270E8B873F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DC512-F775-7CA6-C0B0-5D889ECCA0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45077F-07B0-B052-280F-2737445BB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2EAB-220B-6547-A106-FB36562D38E5}" type="datetimeFigureOut">
              <a:rPr lang="en-US" smtClean="0"/>
              <a:t>1/30/25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E91008-2546-498B-5914-1A06F9030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EE4BD0-F349-5C91-8D24-08B0391C7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8B0C3-8DB7-2941-BFDF-0A17662EB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240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A23B0-BDE7-D8EB-9BD6-340684259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638D87-CFA3-7E43-F2BE-10002FAB02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093884-651D-BDB7-E76E-C2DAA3E75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B0C060-6041-31B3-E95D-1DAD0E231A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B5C55C-7A3A-0AC0-8CF7-691A15C287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6EA461-E0D1-0D31-A82E-2F4D8B963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2EAB-220B-6547-A106-FB36562D38E5}" type="datetimeFigureOut">
              <a:rPr lang="en-US" smtClean="0"/>
              <a:t>1/30/25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3302BB-053D-FE04-2E71-970A29099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65851A-EE7E-0047-3B89-9BB9E2E81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8B0C3-8DB7-2941-BFDF-0A17662EB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895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C188E-896F-A5D2-79ED-4EBBBA038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C9ECDD-AC34-9FD1-6C66-DE723C083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2EAB-220B-6547-A106-FB36562D38E5}" type="datetimeFigureOut">
              <a:rPr lang="en-US" smtClean="0"/>
              <a:t>1/30/25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7DDC72-5464-7E34-E567-9FBA2F4B6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E05FE5-C7D9-70BF-65F8-C3205186B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8B0C3-8DB7-2941-BFDF-0A17662EB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497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49B7AE-5DFC-5ECD-3034-920495179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2EAB-220B-6547-A106-FB36562D38E5}" type="datetimeFigureOut">
              <a:rPr lang="en-US" smtClean="0"/>
              <a:t>1/30/25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BCBC71-4675-EB13-F990-D5CFC41F4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B71774-4673-93A8-EB73-870374970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8B0C3-8DB7-2941-BFDF-0A17662EB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66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DEC21-6A13-6676-0007-F59E08839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82FF2-4B04-EF00-E334-FDFE6B0C7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4AC39F-9B46-504A-7B68-AB33013035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5FFAF4-C1E5-F54F-1D8B-D0199C16D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2EAB-220B-6547-A106-FB36562D38E5}" type="datetimeFigureOut">
              <a:rPr lang="en-US" smtClean="0"/>
              <a:t>1/30/25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7C5396-A2A3-88CA-2642-D33807449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673867-4169-3600-3E2F-58C37A652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8B0C3-8DB7-2941-BFDF-0A17662EB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324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072E2-8E57-A2D0-0303-04090FE7C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B017E6-4405-7ECB-486E-698CF27E0D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4BEB17-445F-7E0D-ED8B-A4623F2EB7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146C6-0C8A-DCE2-7DD3-EB7B9756A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C2EAB-220B-6547-A106-FB36562D38E5}" type="datetimeFigureOut">
              <a:rPr lang="en-US" smtClean="0"/>
              <a:t>1/30/25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8F820B-3062-F637-C2E3-3B13D48A0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2A4C30-00DA-4829-5D1E-A3F62A2DC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8B0C3-8DB7-2941-BFDF-0A17662EB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029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C3C4D8-A22D-1BDE-EAA2-619AA10C7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D1A8F-2866-52CB-F4F5-9B89498343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94DCB-7134-7D3D-51E9-642A0C4FCD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EC2EAB-220B-6547-A106-FB36562D38E5}" type="datetimeFigureOut">
              <a:rPr lang="en-US" smtClean="0"/>
              <a:t>1/30/25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EBCE1-B37A-B8DB-20F5-2BBA920D7C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E62D4-E898-7C84-947F-815F132C80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C8B0C3-8DB7-2941-BFDF-0A17662EB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284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C5D20-3E42-A7EB-5BFD-9E42B3453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PGR Jan 30: </a:t>
            </a:r>
            <a:r>
              <a:rPr lang="en-US"/>
              <a:t>What’s new with CO</a:t>
            </a:r>
            <a:r>
              <a:rPr lang="en-US" baseline="-25000"/>
              <a:t>2</a:t>
            </a:r>
            <a:br>
              <a:rPr lang="en-US" baseline="-25000" dirty="0"/>
            </a:br>
            <a:r>
              <a:rPr lang="en-US" baseline="-25000" dirty="0"/>
              <a:t>Clinical Epidemiology of Hypercapnic Respiratory Failure</a:t>
            </a:r>
            <a:endParaRPr lang="en-US" baseline="-25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F3494-700D-8150-3C85-0FCE30656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/>
              <a:t>Presenter: Brian W Locke MS </a:t>
            </a:r>
            <a:r>
              <a:rPr lang="en-US" dirty="0"/>
              <a:t>MSCI</a:t>
            </a:r>
            <a:endParaRPr lang="en-US"/>
          </a:p>
          <a:p>
            <a:pPr marL="0" indent="0">
              <a:buNone/>
            </a:pPr>
            <a:r>
              <a:rPr lang="en-US"/>
              <a:t>Assistant Professor of Clinical Investigation</a:t>
            </a:r>
          </a:p>
          <a:p>
            <a:pPr marL="0" indent="0">
              <a:buNone/>
            </a:pPr>
            <a:r>
              <a:rPr lang="en-US"/>
              <a:t>Pulmonary and Critical Care</a:t>
            </a:r>
          </a:p>
          <a:p>
            <a:pPr marL="0" indent="0">
              <a:buNone/>
            </a:pPr>
            <a:r>
              <a:rPr lang="en-US"/>
              <a:t>Intermountain Medical Center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 dirty="0"/>
              <a:t>COI: </a:t>
            </a:r>
            <a:r>
              <a:rPr lang="en-US"/>
              <a:t>MTN, time-series machine learning on continuous sensor data. </a:t>
            </a:r>
            <a:endParaRPr lang="en-US" dirty="0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Funding: </a:t>
            </a:r>
          </a:p>
          <a:p>
            <a:r>
              <a:rPr lang="en-US"/>
              <a:t>American Thoracic Society Academic Sleep Pulmonary Integrated Research/Clinical Fellowship</a:t>
            </a:r>
          </a:p>
          <a:p>
            <a:r>
              <a:rPr lang="en-US"/>
              <a:t>NIH NHLBI T32 U of U PCCM </a:t>
            </a:r>
          </a:p>
          <a:p>
            <a:r>
              <a:rPr lang="en-US"/>
              <a:t>Intermountain Fund PCCM Seed Grant: Follow-Up Needs after Discharge with Hypercapnia (FUND-Hypercapnia)</a:t>
            </a:r>
          </a:p>
          <a:p>
            <a:r>
              <a:rPr lang="en-US"/>
              <a:t>To be reviewed K23: Bioinformatics Tools to Quantify the Disease Burden Associated with Hypercapnia</a:t>
            </a:r>
          </a:p>
          <a:p>
            <a:pPr marL="0" indent="0"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25309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118DE-7F3E-7DDC-46ED-5C5A4A57B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Differences in the Diagnosis of Hypercapnic Respiratory Failure by Race and Ethnicity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EBABF-C05A-2B20-C6D7-05757FACA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Diagnosis disparities in hypoxemic respiratory failure are well documented; less is known about hypercapnic respiratory failure</a:t>
            </a:r>
          </a:p>
          <a:p>
            <a:r>
              <a:rPr lang="en-US"/>
              <a:t>Hypothesis: the method of diagnosis (ABG, </a:t>
            </a:r>
            <a:r>
              <a:rPr lang="en-US" b="1"/>
              <a:t>VBG, </a:t>
            </a:r>
            <a:r>
              <a:rPr lang="en-US"/>
              <a:t>or both) of hypercapnic respiratory failure differs between race/ethnicities, which has implications for treatment (device) qualifications</a:t>
            </a:r>
          </a:p>
          <a:p>
            <a:endParaRPr lang="en-US"/>
          </a:p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904A494-C7E1-7968-1DF8-45CD5FCBED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314182"/>
              </p:ext>
            </p:extLst>
          </p:nvPr>
        </p:nvGraphicFramePr>
        <p:xfrm>
          <a:off x="2032000" y="4531979"/>
          <a:ext cx="8128000" cy="14833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40936231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TriNetX (aggregated health records from 76 hospitals in the </a:t>
                      </a:r>
                      <a:r>
                        <a:rPr lang="en-US" b="1"/>
                        <a:t>United States</a:t>
                      </a:r>
                      <a:r>
                        <a:rPr lang="en-US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09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Adult encounters occurring between January 1 and December 31,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721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Ambulatory, emergency department, and hospitalized patients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3985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Non-missing race/ethnicity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63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7245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D571F-7543-23D0-7813-2BB5F0B7E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E08F9-EA83-8F93-71C6-3E2E88228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4660"/>
            <a:ext cx="10515600" cy="4240148"/>
          </a:xfrm>
        </p:spPr>
        <p:txBody>
          <a:bodyPr>
            <a:normAutofit/>
          </a:bodyPr>
          <a:lstStyle/>
          <a:p>
            <a:r>
              <a:rPr lang="en-US"/>
              <a:t>1°: Among patients who receive a diagnosis code for hypercapnic respiratory failure</a:t>
            </a:r>
            <a:r>
              <a:rPr lang="en-US" dirty="0"/>
              <a:t> based on day-1 evidence</a:t>
            </a:r>
            <a:r>
              <a:rPr lang="en-US"/>
              <a:t>, </a:t>
            </a:r>
            <a:endParaRPr lang="en-US" dirty="0"/>
          </a:p>
          <a:p>
            <a:pPr lvl="1"/>
            <a:r>
              <a:rPr lang="en-US" dirty="0"/>
              <a:t>Multinomial </a:t>
            </a:r>
            <a:r>
              <a:rPr lang="en-US"/>
              <a:t>logistic regression</a:t>
            </a:r>
            <a:r>
              <a:rPr lang="en-US" dirty="0"/>
              <a:t>, 3-outcomes</a:t>
            </a:r>
            <a:r>
              <a:rPr lang="en-US"/>
              <a:t> ABG </a:t>
            </a:r>
            <a:r>
              <a:rPr lang="en-US" dirty="0"/>
              <a:t>PaCO</a:t>
            </a:r>
            <a:r>
              <a:rPr lang="en-US" baseline="-25000" dirty="0"/>
              <a:t>2</a:t>
            </a:r>
            <a:r>
              <a:rPr lang="en-US" dirty="0"/>
              <a:t> ≥ 45 mmHg </a:t>
            </a:r>
            <a:r>
              <a:rPr lang="en-US"/>
              <a:t>only, </a:t>
            </a:r>
            <a:r>
              <a:rPr lang="en-US" b="1"/>
              <a:t>VBG </a:t>
            </a:r>
            <a:r>
              <a:rPr lang="en-US" b="1" dirty="0"/>
              <a:t>PCO</a:t>
            </a:r>
            <a:r>
              <a:rPr lang="en-US" b="1" baseline="-25000" dirty="0"/>
              <a:t>2</a:t>
            </a:r>
            <a:r>
              <a:rPr lang="en-US" b="1" dirty="0"/>
              <a:t> ≥ 50 mmHg </a:t>
            </a:r>
            <a:r>
              <a:rPr lang="en-US" b="1"/>
              <a:t>only, </a:t>
            </a:r>
            <a:r>
              <a:rPr lang="en-US"/>
              <a:t>or ABG &amp; VBG</a:t>
            </a:r>
            <a:endParaRPr lang="en-US" dirty="0"/>
          </a:p>
          <a:p>
            <a:pPr lvl="1"/>
            <a:r>
              <a:rPr lang="en-US"/>
              <a:t>adjust for the type of encounter (ambulatory, emergency, inpatient), age, sex, and region of the U.S. (West, Midwest, South, or Northeast) </a:t>
            </a:r>
            <a:endParaRPr lang="en-US" dirty="0"/>
          </a:p>
          <a:p>
            <a:r>
              <a:rPr lang="en-US">
                <a:latin typeface="Aptos" panose="020B0004020202020204" pitchFamily="34" charset="0"/>
              </a:rPr>
              <a:t>2</a:t>
            </a:r>
            <a:r>
              <a:rPr lang="en-US" b="1" i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°: </a:t>
            </a:r>
            <a:r>
              <a:rPr lang="en-US" i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Why? </a:t>
            </a:r>
            <a:endParaRPr lang="en-US" i="0" dirty="0">
              <a:solidFill>
                <a:srgbClr val="333333"/>
              </a:solidFill>
              <a:effectLst/>
              <a:latin typeface="Aptos" panose="020B0004020202020204" pitchFamily="34" charset="0"/>
            </a:endParaRPr>
          </a:p>
          <a:p>
            <a:pPr lvl="1"/>
            <a:r>
              <a:rPr lang="en-US" i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Difference in propensity for ABG? </a:t>
            </a:r>
            <a:endParaRPr lang="en-US" i="0" dirty="0">
              <a:solidFill>
                <a:srgbClr val="333333"/>
              </a:solidFill>
              <a:effectLst/>
              <a:latin typeface="Aptos" panose="020B0004020202020204" pitchFamily="34" charset="0"/>
            </a:endParaRPr>
          </a:p>
          <a:p>
            <a:pPr lvl="1"/>
            <a:r>
              <a:rPr lang="en-US" i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Different severity of disease? </a:t>
            </a:r>
            <a:endParaRPr lang="en-US" i="0" dirty="0">
              <a:solidFill>
                <a:srgbClr val="333333"/>
              </a:solidFill>
              <a:effectLst/>
              <a:latin typeface="Aptos" panose="020B0004020202020204" pitchFamily="34" charset="0"/>
            </a:endParaRPr>
          </a:p>
          <a:p>
            <a:pPr lvl="1"/>
            <a:r>
              <a:rPr lang="en-US" i="0">
                <a:solidFill>
                  <a:srgbClr val="333333"/>
                </a:solidFill>
                <a:effectLst/>
                <a:latin typeface="Aptos" panose="020B0004020202020204" pitchFamily="34" charset="0"/>
              </a:rPr>
              <a:t>Different propensity to label as Hypercapnia? </a:t>
            </a:r>
            <a:endParaRPr lang="en-US" i="0" dirty="0">
              <a:solidFill>
                <a:srgbClr val="333333"/>
              </a:solidFill>
              <a:effectLst/>
              <a:latin typeface="Aptos" panose="020B0004020202020204" pitchFamily="34" charset="0"/>
            </a:endParaRPr>
          </a:p>
          <a:p>
            <a:pPr lvl="1"/>
            <a:endParaRPr lang="en-US" b="0" i="0">
              <a:solidFill>
                <a:srgbClr val="333333"/>
              </a:solidFill>
              <a:effectLst/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120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064BB-80EC-5353-5AC7-9E035FA48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 result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8C44617A-8B78-D2C8-0A6C-6A398BF6E9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1261641"/>
              </p:ext>
            </p:extLst>
          </p:nvPr>
        </p:nvGraphicFramePr>
        <p:xfrm>
          <a:off x="381000" y="1890585"/>
          <a:ext cx="11430000" cy="335678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428750">
                  <a:extLst>
                    <a:ext uri="{9D8B030D-6E8A-4147-A177-3AD203B41FA5}">
                      <a16:colId xmlns:a16="http://schemas.microsoft.com/office/drawing/2014/main" val="14765010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2701521468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135790638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3729344615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778376120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674171097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217405614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3571590397"/>
                    </a:ext>
                  </a:extLst>
                </a:gridCol>
              </a:tblGrid>
              <a:tr h="852615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800">
                          <a:effectLst/>
                        </a:rPr>
                        <a:t>Day-1 Hypercapnia Evidence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3112" marR="1311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800">
                          <a:effectLst/>
                        </a:rPr>
                        <a:t>Estimate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3112" marR="1311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800">
                          <a:effectLst/>
                        </a:rPr>
                        <a:t>Non-Hispanic White</a:t>
                      </a:r>
                    </a:p>
                  </a:txBody>
                  <a:tcPr marL="13112" marR="1311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800">
                          <a:effectLst/>
                        </a:rPr>
                        <a:t>Non-Hispanic Black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3112" marR="1311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800">
                          <a:effectLst/>
                        </a:rPr>
                        <a:t>Hispanic/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800">
                          <a:effectLst/>
                        </a:rPr>
                        <a:t>Latino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3112" marR="1311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800">
                          <a:effectLst/>
                        </a:rPr>
                        <a:t>Non-Hispanic Asian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3112" marR="1311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800">
                          <a:effectLst/>
                        </a:rPr>
                        <a:t>Non-Hispanic AI/AN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3112" marR="1311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800">
                          <a:effectLst/>
                        </a:rPr>
                        <a:t>Non-Hispanic NH/PI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3112" marR="13112" marT="0" marB="0"/>
                </a:tc>
                <a:extLst>
                  <a:ext uri="{0D108BD9-81ED-4DB2-BD59-A6C34878D82A}">
                    <a16:rowId xmlns:a16="http://schemas.microsoft.com/office/drawing/2014/main" val="1644381125"/>
                  </a:ext>
                </a:extLst>
              </a:tr>
              <a:tr h="160638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800">
                          <a:effectLst/>
                        </a:rPr>
                        <a:t>ABG only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3112" marR="1311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800">
                          <a:effectLst/>
                        </a:rPr>
                        <a:t>Unadjusted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3112" marR="1311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800">
                          <a:effectLst/>
                        </a:rPr>
                        <a:t>7,857 (54.4%)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3112" marR="1311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800">
                          <a:effectLst/>
                        </a:rPr>
                        <a:t>1,579 (45.9%)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3112" marR="1311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800">
                          <a:effectLst/>
                        </a:rPr>
                        <a:t>488 (45.2%)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3112" marR="1311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800">
                          <a:effectLst/>
                        </a:rPr>
                        <a:t>160 (50.8%)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3112" marR="1311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800">
                          <a:effectLst/>
                        </a:rPr>
                        <a:t>51 (38%)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3112" marR="1311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800">
                          <a:effectLst/>
                        </a:rPr>
                        <a:t>23 (85%)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3112" marR="13112" marT="0" marB="0"/>
                </a:tc>
                <a:extLst>
                  <a:ext uri="{0D108BD9-81ED-4DB2-BD59-A6C34878D82A}">
                    <a16:rowId xmlns:a16="http://schemas.microsoft.com/office/drawing/2014/main" val="566402905"/>
                  </a:ext>
                </a:extLst>
              </a:tr>
              <a:tr h="284205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800">
                          <a:effectLst/>
                        </a:rPr>
                        <a:t>ABG and VBG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3112" marR="1311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800">
                          <a:effectLst/>
                        </a:rPr>
                        <a:t>Unadjusted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3112" marR="1311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800">
                          <a:effectLst/>
                        </a:rPr>
                        <a:t>4,189 (29.0%)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3112" marR="1311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800">
                          <a:effectLst/>
                        </a:rPr>
                        <a:t>1080 (31.4%)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3112" marR="1311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800">
                          <a:effectLst/>
                        </a:rPr>
                        <a:t>381 (35.3%)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3112" marR="1311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800">
                          <a:effectLst/>
                        </a:rPr>
                        <a:t>104 (33.0%)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3112" marR="1311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800">
                          <a:effectLst/>
                        </a:rPr>
                        <a:t>62 (47%)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3112" marR="1311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800">
                          <a:effectLst/>
                        </a:rPr>
                        <a:t>1 (4%)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3112" marR="13112" marT="0" marB="0"/>
                </a:tc>
                <a:extLst>
                  <a:ext uri="{0D108BD9-81ED-4DB2-BD59-A6C34878D82A}">
                    <a16:rowId xmlns:a16="http://schemas.microsoft.com/office/drawing/2014/main" val="1560184921"/>
                  </a:ext>
                </a:extLst>
              </a:tr>
              <a:tr h="172994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800">
                          <a:effectLst/>
                        </a:rPr>
                        <a:t>VBG only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3112" marR="1311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800">
                          <a:effectLst/>
                        </a:rPr>
                        <a:t>Unadjusted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3112" marR="1311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800">
                          <a:effectLst/>
                        </a:rPr>
                        <a:t>2,410 (16.7%)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3112" marR="1311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800">
                          <a:effectLst/>
                        </a:rPr>
                        <a:t>784 (22.8%)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3112" marR="1311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800">
                          <a:effectLst/>
                        </a:rPr>
                        <a:t>210 (19.5%)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3112" marR="1311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800">
                          <a:effectLst/>
                        </a:rPr>
                        <a:t>51 (16.2%)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3112" marR="1311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800">
                          <a:effectLst/>
                        </a:rPr>
                        <a:t>20 (15%)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3112" marR="1311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800">
                          <a:effectLst/>
                        </a:rPr>
                        <a:t>3 (11%)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3112" marR="13112" marT="0" marB="0"/>
                </a:tc>
                <a:extLst>
                  <a:ext uri="{0D108BD9-81ED-4DB2-BD59-A6C34878D82A}">
                    <a16:rowId xmlns:a16="http://schemas.microsoft.com/office/drawing/2014/main" val="1445491700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3112" marR="1311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800">
                          <a:effectLst/>
                        </a:rPr>
                        <a:t>Odds Ratio 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800">
                          <a:effectLst/>
                        </a:rPr>
                        <a:t>(Adjusted)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3112" marR="1311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800">
                          <a:effectLst/>
                        </a:rPr>
                        <a:t>1.0 (Ref)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3112" marR="1311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800">
                          <a:effectLst/>
                        </a:rPr>
                        <a:t>1.76 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800">
                          <a:effectLst/>
                        </a:rPr>
                        <a:t>[1.60-1.94]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3112" marR="1311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800">
                          <a:effectLst/>
                        </a:rPr>
                        <a:t>1.04 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800">
                          <a:effectLst/>
                        </a:rPr>
                        <a:t>[0.88-1.23]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3112" marR="1311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800">
                          <a:effectLst/>
                        </a:rPr>
                        <a:t>1.03 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800">
                          <a:effectLst/>
                        </a:rPr>
                        <a:t>[0.75-1.39]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3112" marR="1311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800">
                          <a:effectLst/>
                        </a:rPr>
                        <a:t>0.8 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800">
                          <a:effectLst/>
                        </a:rPr>
                        <a:t>[0.5-1.3]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3112" marR="1311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800">
                          <a:effectLst/>
                        </a:rPr>
                        <a:t>0.7 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800">
                          <a:effectLst/>
                        </a:rPr>
                        <a:t>[0.2-2.3]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3112" marR="13112" marT="0" marB="0"/>
                </a:tc>
                <a:extLst>
                  <a:ext uri="{0D108BD9-81ED-4DB2-BD59-A6C34878D82A}">
                    <a16:rowId xmlns:a16="http://schemas.microsoft.com/office/drawing/2014/main" val="1649767396"/>
                  </a:ext>
                </a:extLst>
              </a:tr>
              <a:tr h="1016304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3112" marR="1311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800">
                          <a:effectLst/>
                        </a:rPr>
                        <a:t>Average Marginal Effect (Adjusted)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3112" marR="1311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800">
                          <a:effectLst/>
                        </a:rPr>
                        <a:t>0 (Ref)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3112" marR="1311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800">
                          <a:effectLst/>
                        </a:rPr>
                        <a:t>8.8% 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800">
                          <a:effectLst/>
                        </a:rPr>
                        <a:t>[7.2% to 10.5%] 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3112" marR="1311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800">
                          <a:effectLst/>
                        </a:rPr>
                        <a:t>0.5% 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800">
                          <a:effectLst/>
                        </a:rPr>
                        <a:t>[-1.7% to 2.8%]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3112" marR="1311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800">
                          <a:effectLst/>
                        </a:rPr>
                        <a:t>0.3% 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800">
                          <a:effectLst/>
                        </a:rPr>
                        <a:t>[-3.8% to 4.5%]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3112" marR="1311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800">
                          <a:effectLst/>
                        </a:rPr>
                        <a:t>-3% 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800">
                          <a:effectLst/>
                        </a:rPr>
                        <a:t>[-9% to 3%]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3112" marR="1311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800">
                          <a:effectLst/>
                        </a:rPr>
                        <a:t>-4.4% 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800">
                          <a:effectLst/>
                        </a:rPr>
                        <a:t>[-17% to 8%]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3112" marR="13112" marT="0" marB="0"/>
                </a:tc>
                <a:extLst>
                  <a:ext uri="{0D108BD9-81ED-4DB2-BD59-A6C34878D82A}">
                    <a16:rowId xmlns:a16="http://schemas.microsoft.com/office/drawing/2014/main" val="1697962423"/>
                  </a:ext>
                </a:extLst>
              </a:tr>
            </a:tbl>
          </a:graphicData>
        </a:graphic>
      </p:graphicFrame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252C1E6-089F-B8F9-D422-9D49EBFB8191}"/>
              </a:ext>
            </a:extLst>
          </p:cNvPr>
          <p:cNvSpPr/>
          <p:nvPr/>
        </p:nvSpPr>
        <p:spPr>
          <a:xfrm>
            <a:off x="4569582" y="4134152"/>
            <a:ext cx="1003315" cy="96919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72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59D2A3A-9264-247B-2432-98B5022557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6237690"/>
              </p:ext>
            </p:extLst>
          </p:nvPr>
        </p:nvGraphicFramePr>
        <p:xfrm>
          <a:off x="232719" y="482925"/>
          <a:ext cx="11726562" cy="13817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908854">
                  <a:extLst>
                    <a:ext uri="{9D8B030D-6E8A-4147-A177-3AD203B41FA5}">
                      <a16:colId xmlns:a16="http://schemas.microsoft.com/office/drawing/2014/main" val="3781936012"/>
                    </a:ext>
                  </a:extLst>
                </a:gridCol>
                <a:gridCol w="3908854">
                  <a:extLst>
                    <a:ext uri="{9D8B030D-6E8A-4147-A177-3AD203B41FA5}">
                      <a16:colId xmlns:a16="http://schemas.microsoft.com/office/drawing/2014/main" val="919900410"/>
                    </a:ext>
                  </a:extLst>
                </a:gridCol>
                <a:gridCol w="3908854">
                  <a:extLst>
                    <a:ext uri="{9D8B030D-6E8A-4147-A177-3AD203B41FA5}">
                      <a16:colId xmlns:a16="http://schemas.microsoft.com/office/drawing/2014/main" val="345304845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/>
                        <a:t>Why?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aseline="-25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3649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Propensity for ABG &amp; VBG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Different disease severity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Propensity for ICD label | CO</a:t>
                      </a:r>
                      <a:r>
                        <a:rPr lang="en-US" baseline="-2500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241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Logistic GEE (encounter type, region, age, sex, cat. BMI)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Distribution of PCO2 | ABG, VBG</a:t>
                      </a:r>
                    </a:p>
                    <a:p>
                      <a:r>
                        <a:rPr lang="en-US"/>
                        <a:t>Density Plot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Logistic GEE (enctounter type, region, PCO2-spline, HCO3-spline)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16134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9DED620-E668-C567-71FF-BB0754451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6" y="2161540"/>
            <a:ext cx="5863281" cy="418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167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5212F-06AF-E77B-E88E-B0BDDE934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E9432FD-D957-BE69-F9BC-EDF45B71FB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7285851"/>
              </p:ext>
            </p:extLst>
          </p:nvPr>
        </p:nvGraphicFramePr>
        <p:xfrm>
          <a:off x="232719" y="482925"/>
          <a:ext cx="11726562" cy="13817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908854">
                  <a:extLst>
                    <a:ext uri="{9D8B030D-6E8A-4147-A177-3AD203B41FA5}">
                      <a16:colId xmlns:a16="http://schemas.microsoft.com/office/drawing/2014/main" val="3781936012"/>
                    </a:ext>
                  </a:extLst>
                </a:gridCol>
                <a:gridCol w="3908854">
                  <a:extLst>
                    <a:ext uri="{9D8B030D-6E8A-4147-A177-3AD203B41FA5}">
                      <a16:colId xmlns:a16="http://schemas.microsoft.com/office/drawing/2014/main" val="919900410"/>
                    </a:ext>
                  </a:extLst>
                </a:gridCol>
                <a:gridCol w="3908854">
                  <a:extLst>
                    <a:ext uri="{9D8B030D-6E8A-4147-A177-3AD203B41FA5}">
                      <a16:colId xmlns:a16="http://schemas.microsoft.com/office/drawing/2014/main" val="345304845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/>
                        <a:t>Why?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aseline="-25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3649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Propensity for ABG &amp; VBG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Different disease severity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Propensity for ICD label | CO</a:t>
                      </a:r>
                      <a:r>
                        <a:rPr lang="en-US" baseline="-2500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241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Logistic GEE (encounter type, region, age, sex, cat. BMI)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Distribution of PCO2 | ABG, VBG</a:t>
                      </a:r>
                    </a:p>
                    <a:p>
                      <a:r>
                        <a:rPr lang="en-US"/>
                        <a:t>Density Plot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Logistic GEE (encounter type, region, PCO2-spline, HCO3-spline)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16134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993DB2B-ACF5-90FA-9EF8-E9C1B93F4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6" y="2161540"/>
            <a:ext cx="5863281" cy="41882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244AAE-28BA-46F3-A350-E9E9E4BEA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621" y="1864684"/>
            <a:ext cx="3495320" cy="499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81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5FCBD-B3C3-16B3-2DB2-3EABF6B80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E6E009D-D119-E547-65FC-86520554EB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6883643"/>
              </p:ext>
            </p:extLst>
          </p:nvPr>
        </p:nvGraphicFramePr>
        <p:xfrm>
          <a:off x="232719" y="482925"/>
          <a:ext cx="11726562" cy="13817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908854">
                  <a:extLst>
                    <a:ext uri="{9D8B030D-6E8A-4147-A177-3AD203B41FA5}">
                      <a16:colId xmlns:a16="http://schemas.microsoft.com/office/drawing/2014/main" val="3781936012"/>
                    </a:ext>
                  </a:extLst>
                </a:gridCol>
                <a:gridCol w="3908854">
                  <a:extLst>
                    <a:ext uri="{9D8B030D-6E8A-4147-A177-3AD203B41FA5}">
                      <a16:colId xmlns:a16="http://schemas.microsoft.com/office/drawing/2014/main" val="919900410"/>
                    </a:ext>
                  </a:extLst>
                </a:gridCol>
                <a:gridCol w="3908854">
                  <a:extLst>
                    <a:ext uri="{9D8B030D-6E8A-4147-A177-3AD203B41FA5}">
                      <a16:colId xmlns:a16="http://schemas.microsoft.com/office/drawing/2014/main" val="345304845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/>
                        <a:t>Why?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aseline="-25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3649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Propensity for ABG &amp; VBG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Different disease severity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Propensity for ICD label | CO</a:t>
                      </a:r>
                      <a:r>
                        <a:rPr lang="en-US" baseline="-2500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241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Logistic GEE (encounter type, region, age, sex, cat. BMI)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Distribution of PCO2 | ABG, VBG</a:t>
                      </a:r>
                    </a:p>
                    <a:p>
                      <a:r>
                        <a:rPr lang="en-US"/>
                        <a:t>Density Plot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Logistic GEE (encounter type, region, PCO2-spline, HCO3-spline)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16134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3CB0DC7-1C11-29D5-4715-999D4ABF3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6" y="2161540"/>
            <a:ext cx="5863281" cy="41882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A11F29-354B-1A5B-874E-213578210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621" y="1864684"/>
            <a:ext cx="3495320" cy="4993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3D73B7-87BB-F067-4D17-821EC07FC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61541"/>
            <a:ext cx="5863281" cy="418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29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F732E-3494-062E-E799-588F19CCD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02E65-02B5-7674-C20D-E1C6DA87E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Inability to account for hospital- and provider- level behavior </a:t>
            </a:r>
          </a:p>
          <a:p>
            <a:r>
              <a:rPr lang="en-US" dirty="0"/>
              <a:t>Unable to control for all relevant confounders (</a:t>
            </a:r>
            <a:r>
              <a:rPr lang="en-US" dirty="0" err="1"/>
              <a:t>eg</a:t>
            </a:r>
            <a:r>
              <a:rPr lang="en-US" dirty="0"/>
              <a:t> disease severity)</a:t>
            </a:r>
          </a:p>
          <a:p>
            <a:r>
              <a:rPr lang="en-US" dirty="0"/>
              <a:t>potential for incomplete ascertainment of outcomes.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Difference</a:t>
            </a:r>
            <a:r>
              <a:rPr lang="en-US" dirty="0"/>
              <a:t> in diagnosis vs </a:t>
            </a:r>
            <a:r>
              <a:rPr lang="en-US" b="1" dirty="0"/>
              <a:t>Disparity</a:t>
            </a:r>
            <a:r>
              <a:rPr lang="en-US" dirty="0"/>
              <a:t> in diagnosis?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Does this translate to downstream consequences? </a:t>
            </a:r>
          </a:p>
          <a:p>
            <a:r>
              <a:rPr lang="en-US" dirty="0"/>
              <a:t>Maybe VBG diagnosis is a good thing and device qualifications need to change?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510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DEDDE-0481-F48F-3906-226F4CF08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Take home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ADD80-6D13-3157-969F-47AEAD987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/>
              <a:t>Study Question: </a:t>
            </a:r>
            <a:r>
              <a:rPr lang="en-US"/>
              <a:t>Are minoritized patients more likely to be diagnosed with hypercapnic respiratory failure on </a:t>
            </a:r>
            <a:r>
              <a:rPr lang="en-US" dirty="0"/>
              <a:t>VBG-only </a:t>
            </a:r>
            <a:r>
              <a:rPr lang="en-US"/>
              <a:t>evidence? </a:t>
            </a:r>
          </a:p>
          <a:p>
            <a:r>
              <a:rPr lang="en-US" b="1"/>
              <a:t>Results: </a:t>
            </a:r>
            <a:r>
              <a:rPr lang="en-US"/>
              <a:t>In </a:t>
            </a:r>
            <a:r>
              <a:rPr lang="en-US" dirty="0"/>
              <a:t>nationwide </a:t>
            </a:r>
            <a:r>
              <a:rPr lang="en-US"/>
              <a:t>aggregated health record data, Black patients with hypercapnic respiratory failure were </a:t>
            </a:r>
            <a:r>
              <a:rPr lang="en-US" dirty="0"/>
              <a:t>8.8% (7.2-10.5%) more likely to be </a:t>
            </a:r>
            <a:r>
              <a:rPr lang="en-US"/>
              <a:t>diagnosed with VBG-only evidence. </a:t>
            </a:r>
            <a:r>
              <a:rPr lang="en-US" dirty="0"/>
              <a:t>This may result</a:t>
            </a:r>
            <a:r>
              <a:rPr lang="en-US"/>
              <a:t> from </a:t>
            </a:r>
            <a:r>
              <a:rPr lang="en-US" dirty="0"/>
              <a:t>differing propensities </a:t>
            </a:r>
            <a:r>
              <a:rPr lang="en-US"/>
              <a:t>to </a:t>
            </a:r>
            <a:r>
              <a:rPr lang="en-US" dirty="0"/>
              <a:t>undergo VBG </a:t>
            </a:r>
            <a:r>
              <a:rPr lang="en-US"/>
              <a:t>(</a:t>
            </a:r>
            <a:r>
              <a:rPr lang="en-US" dirty="0"/>
              <a:t>higher</a:t>
            </a:r>
            <a:r>
              <a:rPr lang="en-US"/>
              <a:t>) and </a:t>
            </a:r>
            <a:r>
              <a:rPr lang="en-US" dirty="0"/>
              <a:t>ABG (lower) sampling, rather than differences in disease severity or diagnostic labeling</a:t>
            </a:r>
            <a:r>
              <a:rPr lang="en-US"/>
              <a:t>.</a:t>
            </a:r>
          </a:p>
          <a:p>
            <a:r>
              <a:rPr lang="en-US" b="1"/>
              <a:t>Interpretation: </a:t>
            </a:r>
            <a:r>
              <a:rPr lang="en-US" dirty="0"/>
              <a:t>Where therapeutic interventions rely on results from arterial sampling (e.g. home NIV), Black patients may be at increased risk </a:t>
            </a:r>
            <a:r>
              <a:rPr lang="en-US"/>
              <a:t>for </a:t>
            </a:r>
            <a:r>
              <a:rPr lang="en-US" dirty="0"/>
              <a:t>lower-quality care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2638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D7BDE-1815-8972-7C5D-7757AADE9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The Consistency of Hypercapnic Respiratory Failure Case Definitions in Electronic Health Record Data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535E0C-EAC8-2A46-0F49-186A27026B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799602"/>
              </p:ext>
            </p:extLst>
          </p:nvPr>
        </p:nvGraphicFramePr>
        <p:xfrm>
          <a:off x="1730355" y="1655825"/>
          <a:ext cx="8128000" cy="31089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52798049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041870182"/>
                    </a:ext>
                  </a:extLst>
                </a:gridCol>
              </a:tblGrid>
              <a:tr h="323251">
                <a:tc gridSpan="2">
                  <a:txBody>
                    <a:bodyPr/>
                    <a:lstStyle/>
                    <a:p>
                      <a:r>
                        <a:rPr lang="en-US"/>
                        <a:t>Hypothesis: case definitions in use identify importantly different patients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579496"/>
                  </a:ext>
                </a:extLst>
              </a:tr>
              <a:tr h="323251">
                <a:tc>
                  <a:txBody>
                    <a:bodyPr/>
                    <a:lstStyle/>
                    <a:p>
                      <a:r>
                        <a:rPr lang="en-US" i="1"/>
                        <a:t>Literature Review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/>
                        <a:t>Emulation Dataset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341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Literature reviews of studies of any-cause hypercapnia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Assess overlap of the case definitions in </a:t>
                      </a:r>
                      <a:r>
                        <a:rPr lang="en-US" err="1"/>
                        <a:t>TriNetX</a:t>
                      </a:r>
                      <a:r>
                        <a:rPr lang="en-US"/>
                        <a:t> 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658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15 studies using 13 case definitions to identify patients with hypercapnia. </a:t>
                      </a:r>
                    </a:p>
                    <a:p>
                      <a:endParaRPr lang="en-US"/>
                    </a:p>
                    <a:p>
                      <a:r>
                        <a:rPr lang="en-US"/>
                        <a:t>3 included elements that couldn’t be emulated in EHR data (screen ABG, NIV on d/c, consultation)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N=445,686 U.S. adults from 76 institutions who had at least one characteristic that should make a reasonable clinician suspect hypercapnia may be present during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95006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9556A34-81F8-47D9-8AB6-12F7F79E2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9855" y="4801566"/>
            <a:ext cx="2196573" cy="19546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2803D0-746A-A5DA-70D7-68A730A20928}"/>
              </a:ext>
            </a:extLst>
          </p:cNvPr>
          <p:cNvSpPr txBox="1"/>
          <p:nvPr/>
        </p:nvSpPr>
        <p:spPr>
          <a:xfrm>
            <a:off x="1730355" y="5274112"/>
            <a:ext cx="17814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effectLst/>
                <a:ea typeface="Times New Roman" panose="02020603050405020304" pitchFamily="18" charset="0"/>
              </a:rPr>
              <a:t>Cohen’s kappa (</a:t>
            </a:r>
            <a:r>
              <a:rPr lang="en-US" sz="1800" err="1">
                <a:effectLst/>
                <a:ea typeface="Times New Roman" panose="02020603050405020304" pitchFamily="18" charset="0"/>
              </a:rPr>
              <a:t>κ</a:t>
            </a:r>
            <a:r>
              <a:rPr lang="en-US" sz="1800">
                <a:effectLst/>
                <a:ea typeface="Times New Roman" panose="02020603050405020304" pitchFamily="18" charset="0"/>
              </a:rPr>
              <a:t>, agreement beyond chance)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338016-9386-D268-17D9-08A9F7BD7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427" y="4834077"/>
            <a:ext cx="41910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65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6B12A-2483-0B73-6948-AF8E869F4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Definitions for Hypercapnic Resp Failure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453BE17-3AFF-3398-3DC6-608DD938D1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2976363"/>
              </p:ext>
            </p:extLst>
          </p:nvPr>
        </p:nvGraphicFramePr>
        <p:xfrm>
          <a:off x="307026" y="2016508"/>
          <a:ext cx="5241157" cy="384048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101644">
                  <a:extLst>
                    <a:ext uri="{9D8B030D-6E8A-4147-A177-3AD203B41FA5}">
                      <a16:colId xmlns:a16="http://schemas.microsoft.com/office/drawing/2014/main" val="2323181192"/>
                    </a:ext>
                  </a:extLst>
                </a:gridCol>
                <a:gridCol w="4139513">
                  <a:extLst>
                    <a:ext uri="{9D8B030D-6E8A-4147-A177-3AD203B41FA5}">
                      <a16:colId xmlns:a16="http://schemas.microsoft.com/office/drawing/2014/main" val="1103212813"/>
                    </a:ext>
                  </a:extLst>
                </a:gridCol>
              </a:tblGrid>
              <a:tr h="90805">
                <a:tc>
                  <a:txBody>
                    <a:bodyPr/>
                    <a:lstStyle/>
                    <a:p>
                      <a:pPr marL="0" marR="0"/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Case Definition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23799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Adler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PaCO</a:t>
                      </a:r>
                      <a:r>
                        <a:rPr lang="en-US" sz="1400" baseline="-25000">
                          <a:effectLst/>
                        </a:rPr>
                        <a:t>2</a:t>
                      </a:r>
                      <a:r>
                        <a:rPr lang="en-US" sz="1400">
                          <a:effectLst/>
                        </a:rPr>
                        <a:t> ≥ 47.25 mmHg and either NIV or IMV procedure code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547673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Thille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PaCO</a:t>
                      </a:r>
                      <a:r>
                        <a:rPr lang="en-US" sz="1400" baseline="-25000">
                          <a:effectLst/>
                        </a:rPr>
                        <a:t>2</a:t>
                      </a:r>
                      <a:r>
                        <a:rPr lang="en-US" sz="1400">
                          <a:effectLst/>
                        </a:rPr>
                        <a:t> ≥ 45 mmHg, arterial pH &lt; 7.35, and either NIV or IMV procedure code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8094816"/>
                  </a:ext>
                </a:extLst>
              </a:tr>
              <a:tr h="239395">
                <a:tc>
                  <a:txBody>
                    <a:bodyPr/>
                    <a:lstStyle/>
                    <a:p>
                      <a:pPr marL="0" marR="0"/>
                      <a:r>
                        <a:rPr lang="en-US" sz="140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Ouanes-Besbes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PaCO</a:t>
                      </a:r>
                      <a:r>
                        <a:rPr lang="en-US" sz="1400" baseline="-25000">
                          <a:effectLst/>
                        </a:rPr>
                        <a:t>2</a:t>
                      </a:r>
                      <a:r>
                        <a:rPr lang="en-US" sz="1400">
                          <a:effectLst/>
                        </a:rPr>
                        <a:t> ≥ 45 mmHg and pH &lt; 7.35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235583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Calvo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PaCO</a:t>
                      </a:r>
                      <a:r>
                        <a:rPr lang="en-US" sz="1400" baseline="-25000">
                          <a:effectLst/>
                        </a:rPr>
                        <a:t>2</a:t>
                      </a:r>
                      <a:r>
                        <a:rPr lang="en-US" sz="1400">
                          <a:effectLst/>
                        </a:rPr>
                        <a:t> &gt; 45 mmHg, arterial pH &lt; 7.35 and a NIV procedure code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076908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Bulbul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CO</a:t>
                      </a:r>
                      <a:r>
                        <a:rPr lang="en-US" sz="1400" baseline="-25000">
                          <a:effectLst/>
                        </a:rPr>
                        <a:t>2</a:t>
                      </a:r>
                      <a:r>
                        <a:rPr lang="en-US" sz="1400">
                          <a:effectLst/>
                        </a:rPr>
                        <a:t> ≥ 45 mmHg and pH &lt; 7.45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9150948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Meservey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Any diagnosis code for Hypercapnic Respiratory Failure*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811446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/>
                      <a:r>
                        <a:rPr lang="en-US" sz="140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Vonderbank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Either a PaCO</a:t>
                      </a:r>
                      <a:r>
                        <a:rPr lang="en-US" sz="1400" baseline="-25000">
                          <a:effectLst/>
                        </a:rPr>
                        <a:t>2</a:t>
                      </a:r>
                      <a:r>
                        <a:rPr lang="en-US" sz="1400">
                          <a:effectLst/>
                        </a:rPr>
                        <a:t> ≥ 45 mmHg or venous CO</a:t>
                      </a:r>
                      <a:r>
                        <a:rPr lang="en-US" sz="1400" baseline="-25000">
                          <a:effectLst/>
                        </a:rPr>
                        <a:t>2</a:t>
                      </a:r>
                      <a:r>
                        <a:rPr lang="en-US" sz="1400">
                          <a:effectLst/>
                        </a:rPr>
                        <a:t> ≥ 45 mmHg and venous pH &gt; 7.35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9457354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Wilson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PaCO</a:t>
                      </a:r>
                      <a:r>
                        <a:rPr lang="en-US" sz="1400" baseline="-25000">
                          <a:effectLst/>
                        </a:rPr>
                        <a:t>2</a:t>
                      </a:r>
                      <a:r>
                        <a:rPr lang="en-US" sz="1400">
                          <a:effectLst/>
                        </a:rPr>
                        <a:t> ≥ 50 mmHg and pH 7.35-7.45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471507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/>
                      <a:r>
                        <a:rPr lang="en-US" sz="140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Cavalot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Either PaCO</a:t>
                      </a:r>
                      <a:r>
                        <a:rPr lang="en-US" sz="1400" baseline="-25000">
                          <a:effectLst/>
                        </a:rPr>
                        <a:t>2</a:t>
                      </a:r>
                      <a:r>
                        <a:rPr lang="en-US" sz="1400">
                          <a:effectLst/>
                        </a:rPr>
                        <a:t> ≥ 45 mmHg and arterial pH ≤ 7.35, or venous CO</a:t>
                      </a:r>
                      <a:r>
                        <a:rPr lang="en-US" sz="1400" baseline="-25000">
                          <a:effectLst/>
                        </a:rPr>
                        <a:t>2</a:t>
                      </a:r>
                      <a:r>
                        <a:rPr lang="en-US" sz="1400">
                          <a:effectLst/>
                        </a:rPr>
                        <a:t> ≥ 50 mmHg and venous pH ≤ 7.34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0604455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Chung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PaCO</a:t>
                      </a:r>
                      <a:r>
                        <a:rPr lang="en-US" sz="1400" baseline="-25000">
                          <a:effectLst/>
                        </a:rPr>
                        <a:t>2</a:t>
                      </a:r>
                      <a:r>
                        <a:rPr lang="en-US" sz="1400">
                          <a:effectLst/>
                        </a:rPr>
                        <a:t> ≥ 45 mmHg and pH ≤ 7.45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6659111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24E86EE-7B8B-6D3C-F3F8-CF2CF70A22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7" t="7346" b="12622"/>
          <a:stretch/>
        </p:blipFill>
        <p:spPr>
          <a:xfrm>
            <a:off x="5906813" y="1874037"/>
            <a:ext cx="4847897" cy="39829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4F16DF-02BD-DC0E-6D56-F7939C6E7457}"/>
              </a:ext>
            </a:extLst>
          </p:cNvPr>
          <p:cNvSpPr txBox="1"/>
          <p:nvPr/>
        </p:nvSpPr>
        <p:spPr>
          <a:xfrm>
            <a:off x="8082455" y="5766916"/>
            <a:ext cx="484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</a:rPr>
              <a:t>Median </a:t>
            </a:r>
            <a:r>
              <a:rPr lang="en-US" sz="1800" b="1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κ</a:t>
            </a:r>
            <a:r>
              <a:rPr lang="en-US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0.35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096420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F6E47-58E0-42A4-9767-ABC9C86CE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Overarching hypothesis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3A3CE-CE30-545F-7B1E-41D38A9C3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Advice: ‘study what makes you mad’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 inpatient to outpatient care transition for patients with hypercapnic respiratory failure is </a:t>
            </a:r>
            <a:r>
              <a:rPr lang="en-US" b="1" dirty="0"/>
              <a:t>horrible.</a:t>
            </a:r>
          </a:p>
          <a:p>
            <a:endParaRPr lang="en-US" dirty="0"/>
          </a:p>
          <a:p>
            <a:r>
              <a:rPr lang="en-US" dirty="0"/>
              <a:t>I </a:t>
            </a:r>
            <a:r>
              <a:rPr lang="en-US" b="1" dirty="0"/>
              <a:t>suspect </a:t>
            </a:r>
            <a:r>
              <a:rPr lang="en-US" dirty="0"/>
              <a:t>we’d achieve better outcomes by </a:t>
            </a:r>
          </a:p>
          <a:p>
            <a:pPr lvl="1"/>
            <a:r>
              <a:rPr lang="en-US" dirty="0"/>
              <a:t>systematically identifying patients with hypercapnia</a:t>
            </a:r>
          </a:p>
          <a:p>
            <a:pPr lvl="1"/>
            <a:r>
              <a:rPr lang="en-US" dirty="0"/>
              <a:t>Establishing an evidence base for undifferentiated ventilatory failure</a:t>
            </a:r>
          </a:p>
          <a:p>
            <a:pPr lvl="1"/>
            <a:r>
              <a:rPr lang="en-US" dirty="0"/>
              <a:t>consistently implementing measures to mitigate their risks.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119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4305F-B061-DD3A-AF62-F716C1A8D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00568" cy="1325563"/>
          </a:xfrm>
        </p:spPr>
        <p:txBody>
          <a:bodyPr/>
          <a:lstStyle/>
          <a:p>
            <a:r>
              <a:rPr lang="en-US"/>
              <a:t>Why do the case definitions identify different patients?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6AB2D-98EC-6816-7BDC-8007B5F38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6646"/>
            <a:ext cx="10515600" cy="4351338"/>
          </a:xfrm>
        </p:spPr>
        <p:txBody>
          <a:bodyPr anchor="ctr"/>
          <a:lstStyle/>
          <a:p>
            <a:r>
              <a:rPr lang="en-US"/>
              <a:t>Some difference in target population*</a:t>
            </a:r>
          </a:p>
          <a:p>
            <a:r>
              <a:rPr lang="en-US"/>
              <a:t>Sensitivity of diagnosis codes is low →</a:t>
            </a:r>
          </a:p>
          <a:p>
            <a:pPr lvl="1"/>
            <a:r>
              <a:rPr lang="en-US" dirty="0"/>
              <a:t>Restricted cubic splines</a:t>
            </a:r>
          </a:p>
          <a:p>
            <a:r>
              <a:rPr lang="en-US"/>
              <a:t>Method of testing differs (ABG, VBG)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66A63A-7C0B-D022-39DC-A98A5A5DDF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06" b="6045"/>
          <a:stretch/>
        </p:blipFill>
        <p:spPr>
          <a:xfrm>
            <a:off x="7105135" y="365125"/>
            <a:ext cx="5086865" cy="644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77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E9033-E79F-4B45-03A0-431CAFBD5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B491B-A161-3D49-91CA-00649AB26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Why do the case definitions identify different patients?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4763FB1-E130-1CA0-B392-9168C26B14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422595"/>
              </p:ext>
            </p:extLst>
          </p:nvPr>
        </p:nvGraphicFramePr>
        <p:xfrm>
          <a:off x="749078" y="1542404"/>
          <a:ext cx="10515600" cy="490728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665377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67046035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3621700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05892562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88990228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Entire Enriched Cohort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Only ABG obtained </a:t>
                      </a:r>
                    </a:p>
                    <a:p>
                      <a:pPr marL="0" marR="0"/>
                      <a:r>
                        <a:rPr lang="en-US" sz="1400">
                          <a:effectLst/>
                        </a:rPr>
                        <a:t>(first day)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Only VBG obtained </a:t>
                      </a:r>
                    </a:p>
                    <a:p>
                      <a:pPr marL="0" marR="0"/>
                      <a:r>
                        <a:rPr lang="en-US" sz="1400">
                          <a:effectLst/>
                        </a:rPr>
                        <a:t>(first day)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Both ABG and VBG obtained (first day)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21879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N=515,286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N=132,193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N=94,614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N=55,049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1347737"/>
                  </a:ext>
                </a:extLst>
              </a:tr>
              <a:tr h="190500">
                <a:tc gridSpan="5"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Setting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6108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Emergency encounter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33% (171,814)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16% (21,455)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42% (39,816)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14% (7,580)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892636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Inpatient encounter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67% (343,559)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84% (110,744)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58% (54,857)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86% (47,484)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94132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Critical care billed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23% (118,143)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36% (47,636)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21% (19,528)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48% (26,528)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3227739"/>
                  </a:ext>
                </a:extLst>
              </a:tr>
              <a:tr h="190500">
                <a:tc gridSpan="5"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US region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8432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   South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47% (242,266)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65% (85,849)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30% (27,918)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32% (17,574)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40805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   Northeast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25% (129,446)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14% (18,937)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49% (46,609)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31% (17,300)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75748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   Midwest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 7% (38,471)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 8% (10,013)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 9% (8,046)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10% (5,534)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15786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   West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20% (105,103)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13% (17,394)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13% (12,041)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27% (14,641)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25670913"/>
                  </a:ext>
                </a:extLst>
              </a:tr>
              <a:tr h="190500">
                <a:tc gridSpan="4"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Proportion of patients from the enriched sample identified by each case definition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223401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Adler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 4% (18,118)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 8% (10,602)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 0% (0)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14% (7,516)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68296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Thille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 3% (16,263)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 7% (9,790)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 0% (0)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12% (6,473)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99517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Ouanes-Besbes &amp; Bülbül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 7% (37,336)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20% (25,812)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 0% (0)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21% (11,524)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03803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Calvo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 1% (6,566)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 3% (4,094)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 0% (0)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 4% (2,472)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981898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Meservey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 6% (29,009)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 8% (11,080)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 4% (4,032)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17% (9,196)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77561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Vonderbank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17% (86,137)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31% (40,411)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26% (24,267)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39% (21,459)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46579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Wilson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 4% (18,118)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10% (13,113)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 0% (0)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 9% (5,005)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39467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Cavalot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11% (58,481)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21% (27,264)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13% (12,555)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34% (18,662)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85043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Chung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11% (57,813)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31% (40,411)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 0% (0)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</a:rPr>
                        <a:t>32% (17,402)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0052258"/>
                  </a:ext>
                </a:extLst>
              </a:tr>
            </a:tbl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EC599DB-35A3-6C37-D9A4-4A55C4817B3C}"/>
              </a:ext>
            </a:extLst>
          </p:cNvPr>
          <p:cNvSpPr/>
          <p:nvPr/>
        </p:nvSpPr>
        <p:spPr>
          <a:xfrm>
            <a:off x="4949802" y="2382430"/>
            <a:ext cx="3388170" cy="42041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28D3516-7A83-F835-5283-4DACE46E9601}"/>
              </a:ext>
            </a:extLst>
          </p:cNvPr>
          <p:cNvSpPr/>
          <p:nvPr/>
        </p:nvSpPr>
        <p:spPr>
          <a:xfrm>
            <a:off x="4952641" y="3174579"/>
            <a:ext cx="3388170" cy="94021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379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96478-5319-EC2A-8D69-5E23996FC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93972-D49B-9E83-4178-6278FC155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case definitions identify </a:t>
            </a:r>
            <a:r>
              <a:rPr lang="en-US" u="sng"/>
              <a:t>different</a:t>
            </a:r>
            <a:r>
              <a:rPr lang="en-US"/>
              <a:t> patients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E1481CC-9A59-0391-8000-CD2E8B4AB5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6549419"/>
              </p:ext>
            </p:extLst>
          </p:nvPr>
        </p:nvGraphicFramePr>
        <p:xfrm>
          <a:off x="349162" y="2053578"/>
          <a:ext cx="11493676" cy="384048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170832">
                  <a:extLst>
                    <a:ext uri="{9D8B030D-6E8A-4147-A177-3AD203B41FA5}">
                      <a16:colId xmlns:a16="http://schemas.microsoft.com/office/drawing/2014/main" val="2323181192"/>
                    </a:ext>
                  </a:extLst>
                </a:gridCol>
                <a:gridCol w="3909687">
                  <a:extLst>
                    <a:ext uri="{9D8B030D-6E8A-4147-A177-3AD203B41FA5}">
                      <a16:colId xmlns:a16="http://schemas.microsoft.com/office/drawing/2014/main" val="1103212813"/>
                    </a:ext>
                  </a:extLst>
                </a:gridCol>
                <a:gridCol w="958762">
                  <a:extLst>
                    <a:ext uri="{9D8B030D-6E8A-4147-A177-3AD203B41FA5}">
                      <a16:colId xmlns:a16="http://schemas.microsoft.com/office/drawing/2014/main" val="3568433590"/>
                    </a:ext>
                  </a:extLst>
                </a:gridCol>
                <a:gridCol w="864973">
                  <a:extLst>
                    <a:ext uri="{9D8B030D-6E8A-4147-A177-3AD203B41FA5}">
                      <a16:colId xmlns:a16="http://schemas.microsoft.com/office/drawing/2014/main" val="2379787138"/>
                    </a:ext>
                  </a:extLst>
                </a:gridCol>
                <a:gridCol w="741528">
                  <a:extLst>
                    <a:ext uri="{9D8B030D-6E8A-4147-A177-3AD203B41FA5}">
                      <a16:colId xmlns:a16="http://schemas.microsoft.com/office/drawing/2014/main" val="3888060984"/>
                    </a:ext>
                  </a:extLst>
                </a:gridCol>
                <a:gridCol w="1282631">
                  <a:extLst>
                    <a:ext uri="{9D8B030D-6E8A-4147-A177-3AD203B41FA5}">
                      <a16:colId xmlns:a16="http://schemas.microsoft.com/office/drawing/2014/main" val="2326291683"/>
                    </a:ext>
                  </a:extLst>
                </a:gridCol>
                <a:gridCol w="1282632">
                  <a:extLst>
                    <a:ext uri="{9D8B030D-6E8A-4147-A177-3AD203B41FA5}">
                      <a16:colId xmlns:a16="http://schemas.microsoft.com/office/drawing/2014/main" val="2914179545"/>
                    </a:ext>
                  </a:extLst>
                </a:gridCol>
                <a:gridCol w="1282631">
                  <a:extLst>
                    <a:ext uri="{9D8B030D-6E8A-4147-A177-3AD203B41FA5}">
                      <a16:colId xmlns:a16="http://schemas.microsoft.com/office/drawing/2014/main" val="1682304198"/>
                    </a:ext>
                  </a:extLst>
                </a:gridCol>
              </a:tblGrid>
              <a:tr h="90805">
                <a:tc>
                  <a:txBody>
                    <a:bodyPr/>
                    <a:lstStyle/>
                    <a:p>
                      <a:pPr marL="0" marR="0"/>
                      <a:endParaRPr lang="en-US" sz="1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</a:rPr>
                        <a:t>Case Definition </a:t>
                      </a:r>
                      <a:endParaRPr lang="en-US" sz="1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n=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Female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Black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HCO3-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PaCO</a:t>
                      </a:r>
                      <a:r>
                        <a:rPr lang="en-US" sz="1400" baseline="-250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Death (2-mo)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23799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Adler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</a:rPr>
                        <a:t>PaCO</a:t>
                      </a:r>
                      <a:r>
                        <a:rPr lang="en-US" sz="1400" baseline="-25000">
                          <a:effectLst/>
                          <a:latin typeface="+mn-lt"/>
                        </a:rPr>
                        <a:t>2</a:t>
                      </a:r>
                      <a:r>
                        <a:rPr lang="en-US" sz="1400">
                          <a:effectLst/>
                          <a:latin typeface="+mn-lt"/>
                        </a:rPr>
                        <a:t> ≥ 47.25 mmHg and either NIV or IMV procedure code</a:t>
                      </a:r>
                      <a:endParaRPr lang="en-US" sz="1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18,118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44%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26.6 (±7.3)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66.5 (±23.7)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28%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547673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Thille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</a:rPr>
                        <a:t>PaCO</a:t>
                      </a:r>
                      <a:r>
                        <a:rPr lang="en-US" sz="1400" baseline="-25000">
                          <a:effectLst/>
                          <a:latin typeface="+mn-lt"/>
                        </a:rPr>
                        <a:t>2</a:t>
                      </a:r>
                      <a:r>
                        <a:rPr lang="en-US" sz="1400">
                          <a:effectLst/>
                          <a:latin typeface="+mn-lt"/>
                        </a:rPr>
                        <a:t> ≥ 45 mmHg, arterial pH &lt; 7.35, and either NIV or IMV procedure code</a:t>
                      </a:r>
                      <a:endParaRPr lang="en-US" sz="1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16,263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42%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24.8 (±6.8)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63.8 (±21.7)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28%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8094816"/>
                  </a:ext>
                </a:extLst>
              </a:tr>
              <a:tr h="239395">
                <a:tc>
                  <a:txBody>
                    <a:bodyPr/>
                    <a:lstStyle/>
                    <a:p>
                      <a:pPr marL="0" marR="0"/>
                      <a:r>
                        <a:rPr lang="en-US" sz="140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Ouanes-Besbes</a:t>
                      </a:r>
                      <a:endParaRPr lang="en-US" sz="1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</a:rPr>
                        <a:t>PaCO</a:t>
                      </a:r>
                      <a:r>
                        <a:rPr lang="en-US" sz="1400" baseline="-25000">
                          <a:effectLst/>
                          <a:latin typeface="+mn-lt"/>
                        </a:rPr>
                        <a:t>2</a:t>
                      </a:r>
                      <a:r>
                        <a:rPr lang="en-US" sz="1400">
                          <a:effectLst/>
                          <a:latin typeface="+mn-lt"/>
                        </a:rPr>
                        <a:t> ≥ 45 mmHg and pH &lt; 7.35</a:t>
                      </a:r>
                      <a:endParaRPr lang="en-US" sz="1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37,336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46%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24.8 (±5.9)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60.2 (±19.6)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18%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235583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Calvo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</a:rPr>
                        <a:t>PaCO</a:t>
                      </a:r>
                      <a:r>
                        <a:rPr lang="en-US" sz="1400" baseline="-25000">
                          <a:effectLst/>
                          <a:latin typeface="+mn-lt"/>
                        </a:rPr>
                        <a:t>2</a:t>
                      </a:r>
                      <a:r>
                        <a:rPr lang="en-US" sz="1400">
                          <a:effectLst/>
                          <a:latin typeface="+mn-lt"/>
                        </a:rPr>
                        <a:t> &gt; 45 mmHg, arterial pH &lt; 7.35 and a NIV procedure code</a:t>
                      </a:r>
                      <a:endParaRPr lang="en-US" sz="1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6,556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17%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27.8 (±6.7)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64.7 (±16.5)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20%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076908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Bulbul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</a:rPr>
                        <a:t>CO</a:t>
                      </a:r>
                      <a:r>
                        <a:rPr lang="en-US" sz="1400" baseline="-25000">
                          <a:effectLst/>
                          <a:latin typeface="+mn-lt"/>
                        </a:rPr>
                        <a:t>2</a:t>
                      </a:r>
                      <a:r>
                        <a:rPr lang="en-US" sz="1400">
                          <a:effectLst/>
                          <a:latin typeface="+mn-lt"/>
                        </a:rPr>
                        <a:t> ≥ 45 mmHg and pH &lt; 7.45</a:t>
                      </a:r>
                      <a:endParaRPr lang="en-US" sz="1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38,504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47%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25.8 (±5.9)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62.7 (±16.5)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20%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9150948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Meservey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</a:rPr>
                        <a:t>Any diagnosis code for Hypercapnic Respiratory Failure* </a:t>
                      </a:r>
                      <a:endParaRPr lang="en-US" sz="1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29,009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17%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27.1 (±7.4)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55.1 (±19.5)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21%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811446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/>
                      <a:r>
                        <a:rPr lang="en-US" sz="140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Vonderbank</a:t>
                      </a:r>
                      <a:endParaRPr lang="en-US" sz="1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</a:rPr>
                        <a:t>Either a PaCO</a:t>
                      </a:r>
                      <a:r>
                        <a:rPr lang="en-US" sz="1400" baseline="-25000">
                          <a:effectLst/>
                          <a:latin typeface="+mn-lt"/>
                        </a:rPr>
                        <a:t>2</a:t>
                      </a:r>
                      <a:r>
                        <a:rPr lang="en-US" sz="1400">
                          <a:effectLst/>
                          <a:latin typeface="+mn-lt"/>
                        </a:rPr>
                        <a:t> ≥ 45 mmHg or venous CO</a:t>
                      </a:r>
                      <a:r>
                        <a:rPr lang="en-US" sz="1400" baseline="-25000">
                          <a:effectLst/>
                          <a:latin typeface="+mn-lt"/>
                        </a:rPr>
                        <a:t>2</a:t>
                      </a:r>
                      <a:r>
                        <a:rPr lang="en-US" sz="1400">
                          <a:effectLst/>
                          <a:latin typeface="+mn-lt"/>
                        </a:rPr>
                        <a:t> ≥ 45 mmHg and venous pH &gt; 7.35</a:t>
                      </a:r>
                      <a:endParaRPr lang="en-US" sz="1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86,137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47%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26.5 (±5.5)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57.1 (±20.4)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13%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9457354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Wilson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</a:rPr>
                        <a:t>PaCO</a:t>
                      </a:r>
                      <a:r>
                        <a:rPr lang="en-US" sz="1400" baseline="-25000">
                          <a:effectLst/>
                          <a:latin typeface="+mn-lt"/>
                        </a:rPr>
                        <a:t>2</a:t>
                      </a:r>
                      <a:r>
                        <a:rPr lang="en-US" sz="1400">
                          <a:effectLst/>
                          <a:latin typeface="+mn-lt"/>
                        </a:rPr>
                        <a:t> ≥ 50 mmHg and pH 7.35-7.45</a:t>
                      </a:r>
                      <a:endParaRPr lang="en-US" sz="1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18,118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48%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28.6 (±5.1)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54.9 (±20.3)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12%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471507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/>
                      <a:r>
                        <a:rPr lang="en-US" sz="140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Cavalot</a:t>
                      </a:r>
                      <a:endParaRPr lang="en-US" sz="1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</a:rPr>
                        <a:t>Either PaCO</a:t>
                      </a:r>
                      <a:r>
                        <a:rPr lang="en-US" sz="1400" baseline="-25000">
                          <a:effectLst/>
                          <a:latin typeface="+mn-lt"/>
                        </a:rPr>
                        <a:t>2</a:t>
                      </a:r>
                      <a:r>
                        <a:rPr lang="en-US" sz="1400">
                          <a:effectLst/>
                          <a:latin typeface="+mn-lt"/>
                        </a:rPr>
                        <a:t> ≥ 45 mmHg and arterial pH ≤ 7.35, or venous CO</a:t>
                      </a:r>
                      <a:r>
                        <a:rPr lang="en-US" sz="1400" baseline="-25000">
                          <a:effectLst/>
                          <a:latin typeface="+mn-lt"/>
                        </a:rPr>
                        <a:t>2</a:t>
                      </a:r>
                      <a:r>
                        <a:rPr lang="en-US" sz="1400">
                          <a:effectLst/>
                          <a:latin typeface="+mn-lt"/>
                        </a:rPr>
                        <a:t> ≥ 50 mmHg and venous pH ≤ 7.34</a:t>
                      </a:r>
                      <a:endParaRPr lang="en-US" sz="1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58,481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45%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17%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24.8 (±5.9)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56.8 (±20.1)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17%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0604455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Chung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</a:rPr>
                        <a:t>PaCO</a:t>
                      </a:r>
                      <a:r>
                        <a:rPr lang="en-US" sz="1400" baseline="-25000">
                          <a:effectLst/>
                          <a:latin typeface="+mn-lt"/>
                        </a:rPr>
                        <a:t>2</a:t>
                      </a:r>
                      <a:r>
                        <a:rPr lang="en-US" sz="1400">
                          <a:effectLst/>
                          <a:latin typeface="+mn-lt"/>
                        </a:rPr>
                        <a:t> ≥ 45 mmHg and pH ≤ 7.45</a:t>
                      </a:r>
                      <a:endParaRPr lang="en-US" sz="1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58.813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47%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26.3 (±6.1)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58.5 (±20.4)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16%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66591111"/>
                  </a:ext>
                </a:extLst>
              </a:tr>
            </a:tbl>
          </a:graphicData>
        </a:graphic>
      </p:graphicFrame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8B4900A-54D6-F436-5C20-1F97360C040B}"/>
              </a:ext>
            </a:extLst>
          </p:cNvPr>
          <p:cNvSpPr/>
          <p:nvPr/>
        </p:nvSpPr>
        <p:spPr>
          <a:xfrm>
            <a:off x="5310987" y="2025401"/>
            <a:ext cx="941532" cy="386865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4DC2298-4D5F-B8E0-D534-B893F8916AF9}"/>
              </a:ext>
            </a:extLst>
          </p:cNvPr>
          <p:cNvSpPr/>
          <p:nvPr/>
        </p:nvSpPr>
        <p:spPr>
          <a:xfrm>
            <a:off x="10486408" y="2020626"/>
            <a:ext cx="1356429" cy="390160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473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A2843-BA4E-36AC-5825-0968FB34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Take-Home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09CD0-DDE0-0E3B-75FA-2BC57D01D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/>
              <a:t>Study Question: </a:t>
            </a:r>
            <a:r>
              <a:rPr lang="en-US"/>
              <a:t>Do the case definitions for hypercapnic respiratory failure in health record data identify the same, or similar, patients? </a:t>
            </a:r>
          </a:p>
          <a:p>
            <a:endParaRPr lang="en-US"/>
          </a:p>
          <a:p>
            <a:r>
              <a:rPr lang="en-US" b="1"/>
              <a:t>Results: </a:t>
            </a:r>
            <a:r>
              <a:rPr lang="en-US"/>
              <a:t>Applying ten case-definitions from the published literature to a large, aggregated nationwide dataset of health records identified different patients (median kappa of 0.35) who had widely variable characteristics and outcomes.  </a:t>
            </a:r>
          </a:p>
          <a:p>
            <a:endParaRPr lang="en-US"/>
          </a:p>
          <a:p>
            <a:r>
              <a:rPr lang="en-US" b="1"/>
              <a:t>Interpretation: </a:t>
            </a:r>
            <a:r>
              <a:rPr lang="en-US"/>
              <a:t>Case definitions for identifying hypercapnic respiratory failure in health record data create substantively different cohorts, which hampers the synthesis of research findings.   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47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D97D5-8875-F73C-58B9-90C56D2BD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could we diagnose hypercapnic RF?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5AF56AC-B9CA-1B63-F6A6-571A212DC8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009175"/>
              </p:ext>
            </p:extLst>
          </p:nvPr>
        </p:nvGraphicFramePr>
        <p:xfrm>
          <a:off x="449489" y="3455008"/>
          <a:ext cx="6362699" cy="3131822"/>
        </p:xfrm>
        <a:graphic>
          <a:graphicData uri="http://schemas.openxmlformats.org/drawingml/2006/table">
            <a:tbl>
              <a:tblPr>
                <a:tableStyleId>{EB9631B5-78F2-41C9-869B-9F39066F8104}</a:tableStyleId>
              </a:tblPr>
              <a:tblGrid>
                <a:gridCol w="887848">
                  <a:extLst>
                    <a:ext uri="{9D8B030D-6E8A-4147-A177-3AD203B41FA5}">
                      <a16:colId xmlns:a16="http://schemas.microsoft.com/office/drawing/2014/main" val="1155548083"/>
                    </a:ext>
                  </a:extLst>
                </a:gridCol>
                <a:gridCol w="214357">
                  <a:extLst>
                    <a:ext uri="{9D8B030D-6E8A-4147-A177-3AD203B41FA5}">
                      <a16:colId xmlns:a16="http://schemas.microsoft.com/office/drawing/2014/main" val="2360207184"/>
                    </a:ext>
                  </a:extLst>
                </a:gridCol>
                <a:gridCol w="1035822">
                  <a:extLst>
                    <a:ext uri="{9D8B030D-6E8A-4147-A177-3AD203B41FA5}">
                      <a16:colId xmlns:a16="http://schemas.microsoft.com/office/drawing/2014/main" val="1420999309"/>
                    </a:ext>
                  </a:extLst>
                </a:gridCol>
                <a:gridCol w="214357">
                  <a:extLst>
                    <a:ext uri="{9D8B030D-6E8A-4147-A177-3AD203B41FA5}">
                      <a16:colId xmlns:a16="http://schemas.microsoft.com/office/drawing/2014/main" val="320796238"/>
                    </a:ext>
                  </a:extLst>
                </a:gridCol>
                <a:gridCol w="599297">
                  <a:extLst>
                    <a:ext uri="{9D8B030D-6E8A-4147-A177-3AD203B41FA5}">
                      <a16:colId xmlns:a16="http://schemas.microsoft.com/office/drawing/2014/main" val="4242839442"/>
                    </a:ext>
                  </a:extLst>
                </a:gridCol>
                <a:gridCol w="214357">
                  <a:extLst>
                    <a:ext uri="{9D8B030D-6E8A-4147-A177-3AD203B41FA5}">
                      <a16:colId xmlns:a16="http://schemas.microsoft.com/office/drawing/2014/main" val="2849034290"/>
                    </a:ext>
                  </a:extLst>
                </a:gridCol>
                <a:gridCol w="599297">
                  <a:extLst>
                    <a:ext uri="{9D8B030D-6E8A-4147-A177-3AD203B41FA5}">
                      <a16:colId xmlns:a16="http://schemas.microsoft.com/office/drawing/2014/main" val="1687136142"/>
                    </a:ext>
                  </a:extLst>
                </a:gridCol>
                <a:gridCol w="485028">
                  <a:extLst>
                    <a:ext uri="{9D8B030D-6E8A-4147-A177-3AD203B41FA5}">
                      <a16:colId xmlns:a16="http://schemas.microsoft.com/office/drawing/2014/main" val="1028768579"/>
                    </a:ext>
                  </a:extLst>
                </a:gridCol>
                <a:gridCol w="214357">
                  <a:extLst>
                    <a:ext uri="{9D8B030D-6E8A-4147-A177-3AD203B41FA5}">
                      <a16:colId xmlns:a16="http://schemas.microsoft.com/office/drawing/2014/main" val="1559478006"/>
                    </a:ext>
                  </a:extLst>
                </a:gridCol>
                <a:gridCol w="616074">
                  <a:extLst>
                    <a:ext uri="{9D8B030D-6E8A-4147-A177-3AD203B41FA5}">
                      <a16:colId xmlns:a16="http://schemas.microsoft.com/office/drawing/2014/main" val="1659550256"/>
                    </a:ext>
                  </a:extLst>
                </a:gridCol>
                <a:gridCol w="468251">
                  <a:extLst>
                    <a:ext uri="{9D8B030D-6E8A-4147-A177-3AD203B41FA5}">
                      <a16:colId xmlns:a16="http://schemas.microsoft.com/office/drawing/2014/main" val="653804249"/>
                    </a:ext>
                  </a:extLst>
                </a:gridCol>
                <a:gridCol w="214357">
                  <a:extLst>
                    <a:ext uri="{9D8B030D-6E8A-4147-A177-3AD203B41FA5}">
                      <a16:colId xmlns:a16="http://schemas.microsoft.com/office/drawing/2014/main" val="3973932485"/>
                    </a:ext>
                  </a:extLst>
                </a:gridCol>
                <a:gridCol w="599297">
                  <a:extLst>
                    <a:ext uri="{9D8B030D-6E8A-4147-A177-3AD203B41FA5}">
                      <a16:colId xmlns:a16="http://schemas.microsoft.com/office/drawing/2014/main" val="466166167"/>
                    </a:ext>
                  </a:extLst>
                </a:gridCol>
              </a:tblGrid>
              <a:tr h="213360">
                <a:tc gridSpan="2"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Analysis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Patients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Model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</a:rPr>
                        <a:t>Discrim</a:t>
                      </a:r>
                      <a:r>
                        <a:rPr lang="en-US" sz="1600" b="1" dirty="0">
                          <a:effectLst/>
                        </a:rPr>
                        <a:t>.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Calibration</a:t>
                      </a:r>
                      <a:endParaRPr lang="en-US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Overall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883116"/>
                  </a:ext>
                </a:extLst>
              </a:tr>
              <a:tr h="358142"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</a:p>
                  </a:txBody>
                  <a:tcPr marL="44450" marR="4445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AUC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E:O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CITL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Brier Score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0866622"/>
                  </a:ext>
                </a:extLst>
              </a:tr>
              <a:tr h="426720">
                <a:tc rowSpan="2" gridSpan="2"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Primary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ABG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LASSO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0.763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0.986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0.028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1.110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0.180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0251516"/>
                  </a:ext>
                </a:extLst>
              </a:tr>
              <a:tr h="42672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RF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0.758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0.969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0.062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1.127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0.184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3508157"/>
                  </a:ext>
                </a:extLst>
              </a:tr>
              <a:tr h="426720">
                <a:tc rowSpan="2" gridSpan="2"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Silver Standard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ABG or VBG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LASSO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0.749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0.925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0.156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C00000"/>
                          </a:solidFill>
                          <a:effectLst/>
                        </a:rPr>
                        <a:t>1.098</a:t>
                      </a:r>
                      <a:endParaRPr lang="en-US" sz="16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0.190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8732231"/>
                  </a:ext>
                </a:extLst>
              </a:tr>
              <a:tr h="42672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RF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0.745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0.912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0.180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C00000"/>
                          </a:solidFill>
                          <a:effectLst/>
                        </a:rPr>
                        <a:t>1.190</a:t>
                      </a:r>
                      <a:endParaRPr lang="en-US" sz="160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0.193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71262"/>
                  </a:ext>
                </a:extLst>
              </a:tr>
              <a:tr h="426720">
                <a:tc rowSpan="2" gridSpan="2"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Inverse Probability Weighted</a:t>
                      </a:r>
                      <a:endParaRPr lang="en-US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ABG (weighted to full sample)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LASSO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0.792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0.982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0.041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C00000"/>
                          </a:solidFill>
                          <a:effectLst/>
                        </a:rPr>
                        <a:t>1.227</a:t>
                      </a:r>
                      <a:endParaRPr lang="en-US" sz="160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70C0"/>
                          </a:solidFill>
                          <a:effectLst/>
                        </a:rPr>
                        <a:t>0.178</a:t>
                      </a:r>
                      <a:endParaRPr lang="en-US" sz="160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4734976"/>
                  </a:ext>
                </a:extLst>
              </a:tr>
              <a:tr h="42672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RF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0.782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0.957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0.094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C00000"/>
                          </a:solidFill>
                          <a:effectLst/>
                        </a:rPr>
                        <a:t>1.251</a:t>
                      </a:r>
                      <a:endParaRPr lang="en-US" sz="16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</a:rPr>
                        <a:t>0.184</a:t>
                      </a:r>
                      <a:endParaRPr lang="en-US" sz="16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0603066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B7341DA-06A3-7DB3-9301-4995E3D40A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097053"/>
              </p:ext>
            </p:extLst>
          </p:nvPr>
        </p:nvGraphicFramePr>
        <p:xfrm>
          <a:off x="671738" y="1690688"/>
          <a:ext cx="5918200" cy="14644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9550">
                  <a:extLst>
                    <a:ext uri="{9D8B030D-6E8A-4147-A177-3AD203B41FA5}">
                      <a16:colId xmlns:a16="http://schemas.microsoft.com/office/drawing/2014/main" val="2330893954"/>
                    </a:ext>
                  </a:extLst>
                </a:gridCol>
                <a:gridCol w="1479550">
                  <a:extLst>
                    <a:ext uri="{9D8B030D-6E8A-4147-A177-3AD203B41FA5}">
                      <a16:colId xmlns:a16="http://schemas.microsoft.com/office/drawing/2014/main" val="3384760315"/>
                    </a:ext>
                  </a:extLst>
                </a:gridCol>
                <a:gridCol w="1479550">
                  <a:extLst>
                    <a:ext uri="{9D8B030D-6E8A-4147-A177-3AD203B41FA5}">
                      <a16:colId xmlns:a16="http://schemas.microsoft.com/office/drawing/2014/main" val="1483455655"/>
                    </a:ext>
                  </a:extLst>
                </a:gridCol>
                <a:gridCol w="1479550">
                  <a:extLst>
                    <a:ext uri="{9D8B030D-6E8A-4147-A177-3AD203B41FA5}">
                      <a16:colId xmlns:a16="http://schemas.microsoft.com/office/drawing/2014/main" val="524089814"/>
                    </a:ext>
                  </a:extLst>
                </a:gridCol>
              </a:tblGrid>
              <a:tr h="488156">
                <a:tc>
                  <a:txBody>
                    <a:bodyPr/>
                    <a:lstStyle/>
                    <a:p>
                      <a:r>
                        <a:rPr lang="en-US" dirty="0"/>
                        <a:t>West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Midwest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South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Northeast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0033324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r>
                        <a:rPr lang="en-US" dirty="0"/>
                        <a:t>Training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Validation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Training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Training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6597352"/>
                  </a:ext>
                </a:extLst>
              </a:tr>
              <a:tr h="488156">
                <a:tc>
                  <a:txBody>
                    <a:bodyPr/>
                    <a:lstStyle/>
                    <a:p>
                      <a:r>
                        <a:rPr lang="en-US" dirty="0"/>
                        <a:t>n = 16,277 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n = 20,837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 = 70,921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 = 23,816 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1350630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EAC384B5-4D9E-5029-FA3E-71BB81D942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3" t="2448" b="4001"/>
          <a:stretch/>
        </p:blipFill>
        <p:spPr bwMode="auto">
          <a:xfrm>
            <a:off x="7350234" y="1690688"/>
            <a:ext cx="4144174" cy="50636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FE338D-B9E5-3D3D-9909-22C39E6F8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034" y="1006375"/>
            <a:ext cx="2000966" cy="68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511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9FC07-AEC5-768E-4F43-4B538A783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could we diagnose hypercapnic RF?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0733C-0F57-3F4D-252B-8CC03F153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0260"/>
            <a:ext cx="4358064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SRMA of TcCO</a:t>
            </a:r>
            <a:r>
              <a:rPr lang="en-US" baseline="-25000" dirty="0"/>
              <a:t>2</a:t>
            </a:r>
            <a:r>
              <a:rPr lang="en-US" dirty="0"/>
              <a:t>-PaCO</a:t>
            </a:r>
            <a:r>
              <a:rPr lang="en-US" baseline="-25000" dirty="0"/>
              <a:t>2</a:t>
            </a:r>
            <a:r>
              <a:rPr lang="en-US" dirty="0"/>
              <a:t> Agreement studies</a:t>
            </a:r>
          </a:p>
          <a:p>
            <a:pPr lvl="1"/>
            <a:r>
              <a:rPr lang="en-US" dirty="0"/>
              <a:t>7021 paired measurements from 2817 participants in 73 studies</a:t>
            </a:r>
          </a:p>
          <a:p>
            <a:pPr lvl="1"/>
            <a:r>
              <a:rPr lang="en-US" dirty="0"/>
              <a:t>Mean bias: 0.09 mmHg lower</a:t>
            </a:r>
          </a:p>
          <a:p>
            <a:pPr lvl="1"/>
            <a:r>
              <a:rPr lang="en-US" dirty="0"/>
              <a:t>Pop. Std. dev. (within- and between- study variance): 4.6 mmHg</a:t>
            </a:r>
          </a:p>
          <a:p>
            <a:r>
              <a:rPr lang="en-US" dirty="0"/>
              <a:t>Simulate estimates for all 158k </a:t>
            </a:r>
            <a:r>
              <a:rPr lang="en-US" dirty="0" err="1"/>
              <a:t>TriNetX</a:t>
            </a:r>
            <a:r>
              <a:rPr lang="en-US" dirty="0"/>
              <a:t> patients w/ ABG in 2022: </a:t>
            </a:r>
          </a:p>
          <a:p>
            <a:pPr lvl="1"/>
            <a:r>
              <a:rPr lang="en-US" dirty="0"/>
              <a:t>Sens: 84.2%</a:t>
            </a:r>
          </a:p>
          <a:p>
            <a:pPr lvl="1"/>
            <a:r>
              <a:rPr lang="en-US" dirty="0"/>
              <a:t>Spec: 91.0%, </a:t>
            </a:r>
          </a:p>
          <a:p>
            <a:pPr lvl="1"/>
            <a:r>
              <a:rPr lang="en-US" dirty="0"/>
              <a:t>NPV: 93.0% @ 30.3% prev.</a:t>
            </a:r>
          </a:p>
          <a:p>
            <a:pPr lvl="1"/>
            <a:r>
              <a:rPr lang="en-US" dirty="0"/>
              <a:t>PPV: 80.4%. @ 30.3% </a:t>
            </a:r>
            <a:r>
              <a:rPr lang="en-US" dirty="0" err="1"/>
              <a:t>prev</a:t>
            </a:r>
            <a:endParaRPr lang="en-US" dirty="0"/>
          </a:p>
          <a:p>
            <a:r>
              <a:rPr lang="en-US" dirty="0"/>
              <a:t>Next: Context specific estimates</a:t>
            </a:r>
          </a:p>
          <a:p>
            <a:pPr lvl="1"/>
            <a:r>
              <a:rPr lang="en-US" dirty="0"/>
              <a:t>Validation amongst no-ABG pts.</a:t>
            </a:r>
          </a:p>
        </p:txBody>
      </p:sp>
      <p:pic>
        <p:nvPicPr>
          <p:cNvPr id="4" name="Picture 3" descr="A graph of a normal distribution&#10;&#10;Description automatically generated with medium confidence">
            <a:extLst>
              <a:ext uri="{FF2B5EF4-FFF2-40B4-BE49-F238E27FC236}">
                <a16:creationId xmlns:a16="http://schemas.microsoft.com/office/drawing/2014/main" id="{1EB451D2-BEE8-FD25-D2FD-5DDFE65B6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264" y="1907263"/>
            <a:ext cx="6618605" cy="441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4488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D3522-6499-6794-C400-29782A6A2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0F9F1-2E73-7867-8F64-53179BA36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033054" cy="2771089"/>
          </a:xfrm>
        </p:spPr>
        <p:txBody>
          <a:bodyPr/>
          <a:lstStyle/>
          <a:p>
            <a:r>
              <a:rPr lang="en-US" dirty="0"/>
              <a:t>Link Intermountain Health – Select Health</a:t>
            </a:r>
          </a:p>
          <a:p>
            <a:pPr lvl="1"/>
            <a:r>
              <a:rPr lang="en-US" dirty="0"/>
              <a:t>Cost and utilization data</a:t>
            </a:r>
          </a:p>
          <a:p>
            <a:r>
              <a:rPr lang="en-US" dirty="0"/>
              <a:t>Assess patient-, unit-, institution-variation in post-discharge management in the Intermountain Health System </a:t>
            </a:r>
          </a:p>
          <a:p>
            <a:pPr lvl="1"/>
            <a:r>
              <a:rPr lang="en-US" dirty="0"/>
              <a:t>Outcomes: Select-Health and APCD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25006C-88D0-E22A-23CC-4459E4B47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0" y="3211168"/>
            <a:ext cx="5207000" cy="31623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100CD16-D009-B3D7-45E5-0096CA461CBA}"/>
              </a:ext>
            </a:extLst>
          </p:cNvPr>
          <p:cNvSpPr txBox="1">
            <a:spLocks/>
          </p:cNvSpPr>
          <p:nvPr/>
        </p:nvSpPr>
        <p:spPr>
          <a:xfrm>
            <a:off x="838200" y="4454821"/>
            <a:ext cx="5500816" cy="2215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UPDB-Intermountain linkage</a:t>
            </a:r>
          </a:p>
          <a:p>
            <a:pPr lvl="1"/>
            <a:r>
              <a:rPr lang="en-US" dirty="0"/>
              <a:t>Effect of that variation on ED/readmissions, mortality</a:t>
            </a:r>
          </a:p>
        </p:txBody>
      </p:sp>
    </p:spTree>
    <p:extLst>
      <p:ext uri="{BB962C8B-B14F-4D97-AF65-F5344CB8AC3E}">
        <p14:creationId xmlns:p14="http://schemas.microsoft.com/office/powerpoint/2010/main" val="692280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A880E-BB79-2AF3-D559-B2577782A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Overdiagnosis: </a:t>
            </a:r>
            <a:r>
              <a:rPr lang="en-US" sz="2800" dirty="0"/>
              <a:t>a diagnosis that does not benefit the patient.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201108-FB97-B286-02A1-B23E024E3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0" y="3211168"/>
            <a:ext cx="5207000" cy="3162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6E0DDC-AE2B-D6FD-8938-39420B35A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845" y="1307843"/>
            <a:ext cx="4131251" cy="22861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5A7A3E-4D59-6B01-E87B-E850CE0EA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79" y="1355681"/>
            <a:ext cx="3165389" cy="22861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E44669-8849-7CF5-BDD9-32B6AB90B605}"/>
              </a:ext>
            </a:extLst>
          </p:cNvPr>
          <p:cNvSpPr txBox="1"/>
          <p:nvPr/>
        </p:nvSpPr>
        <p:spPr>
          <a:xfrm>
            <a:off x="158579" y="3641795"/>
            <a:ext cx="70701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1F1F1F"/>
                </a:solidFill>
                <a:effectLst/>
                <a:latin typeface="Aptos" panose="020B0004020202020204" pitchFamily="34" charset="0"/>
              </a:rPr>
              <a:t>Fair Umpires</a:t>
            </a:r>
            <a:r>
              <a:rPr lang="en-US" b="0" i="0" dirty="0">
                <a:solidFill>
                  <a:srgbClr val="1F1F1F"/>
                </a:solidFill>
                <a:effectLst/>
                <a:latin typeface="Aptos" panose="020B0004020202020204" pitchFamily="34" charset="0"/>
              </a:rPr>
              <a:t>: existence and extent of overdiagnosis may be considered using the following questions: </a:t>
            </a:r>
          </a:p>
          <a:p>
            <a:pPr marL="342900" indent="-342900">
              <a:buAutoNum type="arabicParenBoth"/>
            </a:pPr>
            <a:r>
              <a:rPr lang="en-US" b="0" i="0" dirty="0">
                <a:solidFill>
                  <a:srgbClr val="1F1F1F"/>
                </a:solidFill>
                <a:effectLst/>
                <a:latin typeface="Aptos" panose="020B0004020202020204" pitchFamily="34" charset="0"/>
              </a:rPr>
              <a:t>Are people diagnosed by diagnostic strategy 2 but not by diagnostic strategy 1 at an increased risk of disease specific clinical outcomes if left untreated compared to people not diagnosable by diagnostic strategy 1 or 2 (prognosis evidence)? </a:t>
            </a:r>
          </a:p>
          <a:p>
            <a:pPr marL="342900" indent="-342900">
              <a:buAutoNum type="arabicParenBoth"/>
            </a:pPr>
            <a:r>
              <a:rPr lang="en-US" b="0" i="0" dirty="0">
                <a:solidFill>
                  <a:srgbClr val="1F1F1F"/>
                </a:solidFill>
                <a:effectLst/>
                <a:latin typeface="Aptos" panose="020B0004020202020204" pitchFamily="34" charset="0"/>
              </a:rPr>
              <a:t>Does diagnosis and treatment of people who are detected using diagnostic strategy 2 but not detected using diagnostic strategy 1 result in an increased beneficial reduction in disease specific clinical outcomes that outweighs the ensuing increased risk of harms, compared to no diagnosis or treatment (utility evidence)?</a:t>
            </a:r>
            <a:endParaRPr lang="en-US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831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82168-2C21-7C0B-B89C-714002A9C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 to the crew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2BA02-6362-8817-855E-4439C6BEFA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u="sng" dirty="0"/>
              <a:t>Intermountain Research</a:t>
            </a:r>
          </a:p>
          <a:p>
            <a:r>
              <a:rPr lang="en-US" dirty="0"/>
              <a:t>Sam Brown MD MSCI</a:t>
            </a:r>
          </a:p>
          <a:p>
            <a:r>
              <a:rPr lang="en-US" dirty="0"/>
              <a:t>Ithan Peltan MD MSc</a:t>
            </a:r>
          </a:p>
          <a:p>
            <a:r>
              <a:rPr lang="en-US" dirty="0"/>
              <a:t>Holly Frost MD PhD </a:t>
            </a:r>
          </a:p>
          <a:p>
            <a:pPr marL="0" indent="0">
              <a:buNone/>
            </a:pPr>
            <a:r>
              <a:rPr lang="en-US" u="sng" dirty="0"/>
              <a:t>U of U DBMI </a:t>
            </a:r>
          </a:p>
          <a:p>
            <a:r>
              <a:rPr lang="en-US" dirty="0"/>
              <a:t>Joseph Finkelstein MD PhD</a:t>
            </a:r>
          </a:p>
          <a:p>
            <a:r>
              <a:rPr lang="en-US" dirty="0"/>
              <a:t>Ramkiran </a:t>
            </a:r>
            <a:r>
              <a:rPr lang="en-US" dirty="0" err="1"/>
              <a:t>Gouripeddi</a:t>
            </a:r>
            <a:r>
              <a:rPr lang="en-US" dirty="0"/>
              <a:t> MBBS MSc </a:t>
            </a:r>
          </a:p>
          <a:p>
            <a:pPr marL="0" indent="0">
              <a:buNone/>
            </a:pPr>
            <a:r>
              <a:rPr lang="en-US" u="sng" dirty="0"/>
              <a:t>U of U PCCM </a:t>
            </a:r>
          </a:p>
          <a:p>
            <a:r>
              <a:rPr lang="en-US" dirty="0"/>
              <a:t>Barb Jones MD MSCI</a:t>
            </a:r>
          </a:p>
          <a:p>
            <a:r>
              <a:rPr lang="en-US" dirty="0"/>
              <a:t>Jeanette Brown MD PhD</a:t>
            </a:r>
          </a:p>
          <a:p>
            <a:r>
              <a:rPr lang="en-US" dirty="0"/>
              <a:t>Rob Paine MD </a:t>
            </a:r>
          </a:p>
          <a:p>
            <a:r>
              <a:rPr lang="en-US" dirty="0"/>
              <a:t>Dustin Anderson-Bell MD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A3A3F7-CE03-5A2F-C169-318973298D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u="sng" dirty="0"/>
              <a:t>U of U Medical Machine Intelligence Lab</a:t>
            </a:r>
          </a:p>
          <a:p>
            <a:r>
              <a:rPr lang="en-US" dirty="0"/>
              <a:t>Warren Pettine MD </a:t>
            </a:r>
          </a:p>
          <a:p>
            <a:r>
              <a:rPr lang="en-US" dirty="0"/>
              <a:t>Matthias Christensen PhD </a:t>
            </a:r>
          </a:p>
          <a:p>
            <a:pPr marL="0" indent="0">
              <a:buNone/>
            </a:pPr>
            <a:r>
              <a:rPr lang="en-US" u="sng" dirty="0"/>
              <a:t>U of U Epidemiology </a:t>
            </a:r>
          </a:p>
          <a:p>
            <a:r>
              <a:rPr lang="en-US" dirty="0"/>
              <a:t>Benjamin </a:t>
            </a:r>
            <a:r>
              <a:rPr lang="en-US" dirty="0" err="1"/>
              <a:t>Brintz</a:t>
            </a:r>
            <a:r>
              <a:rPr lang="en-US" dirty="0"/>
              <a:t> PhD </a:t>
            </a:r>
          </a:p>
          <a:p>
            <a:pPr marL="0" indent="0">
              <a:buNone/>
            </a:pPr>
            <a:r>
              <a:rPr lang="en-US" u="sng" dirty="0"/>
              <a:t>U of CA Davis PCCM </a:t>
            </a:r>
          </a:p>
          <a:p>
            <a:r>
              <a:rPr lang="en-US" dirty="0"/>
              <a:t>Krishna Sundar MD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Email: </a:t>
            </a:r>
            <a:r>
              <a:rPr lang="en-US" dirty="0" err="1"/>
              <a:t>brian.locke@imail.org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849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0D112-458B-2469-5EAD-4B443845B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Background: Hypercapnic Respiratory Failure</a:t>
            </a:r>
            <a:endParaRPr lang="en-US" b="1" dirty="0"/>
          </a:p>
        </p:txBody>
      </p:sp>
      <p:pic>
        <p:nvPicPr>
          <p:cNvPr id="13" name="Graphic 12" descr="Upward trend outline">
            <a:extLst>
              <a:ext uri="{FF2B5EF4-FFF2-40B4-BE49-F238E27FC236}">
                <a16:creationId xmlns:a16="http://schemas.microsoft.com/office/drawing/2014/main" id="{FFF3BDA9-1636-CDCF-A07C-8FC53856A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4600" y="1847669"/>
            <a:ext cx="1568521" cy="156852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45181A4-1831-5132-6A9C-434F3E5345A9}"/>
              </a:ext>
            </a:extLst>
          </p:cNvPr>
          <p:cNvGrpSpPr/>
          <p:nvPr/>
        </p:nvGrpSpPr>
        <p:grpSpPr>
          <a:xfrm>
            <a:off x="330200" y="2022625"/>
            <a:ext cx="4902200" cy="1593597"/>
            <a:chOff x="749300" y="1557716"/>
            <a:chExt cx="4902200" cy="159359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A1ECEF7-30CF-426E-CD62-D4CF31AC62A7}"/>
                </a:ext>
              </a:extLst>
            </p:cNvPr>
            <p:cNvSpPr/>
            <p:nvPr/>
          </p:nvSpPr>
          <p:spPr>
            <a:xfrm>
              <a:off x="838200" y="2643625"/>
              <a:ext cx="4813300" cy="3595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5512D2D-FFAE-F70C-FEED-E42AD6AC2FC4}"/>
                </a:ext>
              </a:extLst>
            </p:cNvPr>
            <p:cNvGrpSpPr/>
            <p:nvPr/>
          </p:nvGrpSpPr>
          <p:grpSpPr>
            <a:xfrm>
              <a:off x="749300" y="1557716"/>
              <a:ext cx="4749800" cy="1593597"/>
              <a:chOff x="361121" y="1542787"/>
              <a:chExt cx="7779579" cy="2610113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A497039-20BD-71E2-1231-5FDADFE441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121" y="1542787"/>
                <a:ext cx="7672620" cy="2533913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D777CF6-BF4E-1328-2D65-9251072E7342}"/>
                  </a:ext>
                </a:extLst>
              </p:cNvPr>
              <p:cNvSpPr/>
              <p:nvPr/>
            </p:nvSpPr>
            <p:spPr>
              <a:xfrm>
                <a:off x="7594600" y="2425700"/>
                <a:ext cx="546100" cy="172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6E14A41-BEAF-9DA5-7079-6E74CAB79629}"/>
              </a:ext>
            </a:extLst>
          </p:cNvPr>
          <p:cNvSpPr txBox="1">
            <a:spLocks/>
          </p:cNvSpPr>
          <p:nvPr/>
        </p:nvSpPr>
        <p:spPr>
          <a:xfrm>
            <a:off x="419100" y="3595790"/>
            <a:ext cx="3953089" cy="2779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Population-standardized prevalence PaCO2 &gt; 45 mmHg after excluding iatrogenic causes: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150* per 100,000 person/year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D2A6EE-4F33-7603-008D-5E011D0C2D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6898"/>
          <a:stretch/>
        </p:blipFill>
        <p:spPr>
          <a:xfrm>
            <a:off x="6913459" y="1878161"/>
            <a:ext cx="5035233" cy="1547073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5A69E1C-10AF-A310-DD7D-7A96AE9BF6EA}"/>
              </a:ext>
            </a:extLst>
          </p:cNvPr>
          <p:cNvSpPr txBox="1">
            <a:spLocks/>
          </p:cNvSpPr>
          <p:nvPr/>
        </p:nvSpPr>
        <p:spPr>
          <a:xfrm>
            <a:off x="7655801" y="3599954"/>
            <a:ext cx="4020360" cy="255571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Inpatient ICD code for Hypercapnic Respiratory Failure</a:t>
            </a:r>
          </a:p>
          <a:p>
            <a:r>
              <a:rPr lang="en-US" b="1" dirty="0"/>
              <a:t>23% 30d readmission rate</a:t>
            </a:r>
          </a:p>
          <a:p>
            <a:pPr lvl="1"/>
            <a:r>
              <a:rPr lang="en-US" dirty="0"/>
              <a:t>Same as CHF, more than MI</a:t>
            </a:r>
          </a:p>
          <a:p>
            <a:pPr lvl="1"/>
            <a:r>
              <a:rPr lang="en-US" dirty="0"/>
              <a:t>Usually (66%) with recurrent hypercapnia</a:t>
            </a:r>
          </a:p>
        </p:txBody>
      </p:sp>
      <p:graphicFrame>
        <p:nvGraphicFramePr>
          <p:cNvPr id="12" name="Content Placeholder 5">
            <a:extLst>
              <a:ext uri="{FF2B5EF4-FFF2-40B4-BE49-F238E27FC236}">
                <a16:creationId xmlns:a16="http://schemas.microsoft.com/office/drawing/2014/main" id="{851A69D6-E17D-F00E-F386-B6A6F61D524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746580" y="3595790"/>
          <a:ext cx="2348573" cy="30540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8573">
                  <a:extLst>
                    <a:ext uri="{9D8B030D-6E8A-4147-A177-3AD203B41FA5}">
                      <a16:colId xmlns:a16="http://schemas.microsoft.com/office/drawing/2014/main" val="3329242153"/>
                    </a:ext>
                  </a:extLst>
                </a:gridCol>
              </a:tblGrid>
              <a:tr h="707143">
                <a:tc>
                  <a:txBody>
                    <a:bodyPr/>
                    <a:lstStyle/>
                    <a:p>
                      <a:r>
                        <a:rPr lang="en-US" b="1" dirty="0"/>
                        <a:t>Common contributors to Hypercapnic Respiratory Failure: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15822"/>
                  </a:ext>
                </a:extLst>
              </a:tr>
              <a:tr h="282857">
                <a:tc>
                  <a:txBody>
                    <a:bodyPr/>
                    <a:lstStyle/>
                    <a:p>
                      <a:r>
                        <a:rPr lang="en-US" dirty="0"/>
                        <a:t>Advanced 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072987"/>
                  </a:ext>
                </a:extLst>
              </a:tr>
              <a:tr h="282857">
                <a:tc>
                  <a:txBody>
                    <a:bodyPr/>
                    <a:lstStyle/>
                    <a:p>
                      <a:r>
                        <a:rPr lang="en-US" dirty="0"/>
                        <a:t>Opiate 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54377"/>
                  </a:ext>
                </a:extLst>
              </a:tr>
              <a:tr h="282857">
                <a:tc>
                  <a:txBody>
                    <a:bodyPr/>
                    <a:lstStyle/>
                    <a:p>
                      <a:r>
                        <a:rPr lang="en-US" dirty="0"/>
                        <a:t>Obesity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54335"/>
                  </a:ext>
                </a:extLst>
              </a:tr>
              <a:tr h="282857">
                <a:tc>
                  <a:txBody>
                    <a:bodyPr/>
                    <a:lstStyle/>
                    <a:p>
                      <a:r>
                        <a:rPr lang="en-US" dirty="0"/>
                        <a:t>Advanced Lung </a:t>
                      </a:r>
                      <a:r>
                        <a:rPr lang="en-US" dirty="0" err="1"/>
                        <a:t>Dz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363422"/>
                  </a:ext>
                </a:extLst>
              </a:tr>
              <a:tr h="402279">
                <a:tc>
                  <a:txBody>
                    <a:bodyPr/>
                    <a:lstStyle/>
                    <a:p>
                      <a:r>
                        <a:rPr lang="en-US" dirty="0"/>
                        <a:t>Multimorbidity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5720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0705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F2E3C-3A83-DAEA-E095-56209F307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Hypercapnia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8499B-950D-2BCD-CD82-D8D69596E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Hypercapnic Respiratory Failure </a:t>
            </a:r>
            <a:r>
              <a:rPr lang="en-US"/>
              <a:t>Diagnostic Workups in Utah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/>
              <a:t>Racial </a:t>
            </a:r>
            <a:r>
              <a:rPr lang="en-US" dirty="0"/>
              <a:t>inequity in diagnosis</a:t>
            </a:r>
            <a:r>
              <a:rPr lang="en-US"/>
              <a:t>?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Case definitions for hypercapnia are inconsistent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Methods </a:t>
            </a:r>
            <a:r>
              <a:rPr lang="en-US"/>
              <a:t>of </a:t>
            </a:r>
            <a:r>
              <a:rPr lang="en-US" dirty="0"/>
              <a:t>identification: </a:t>
            </a:r>
            <a:r>
              <a:rPr lang="en-US"/>
              <a:t>TcCO2 and </a:t>
            </a:r>
            <a:r>
              <a:rPr lang="en-US" dirty="0"/>
              <a:t>machine</a:t>
            </a:r>
            <a:r>
              <a:rPr lang="en-US"/>
              <a:t> learning.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855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E2F3F-3BFE-CDA1-508A-7220A4BED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Utah Population Database </a:t>
            </a:r>
          </a:p>
        </p:txBody>
      </p:sp>
      <p:pic>
        <p:nvPicPr>
          <p:cNvPr id="7" name="Content Placeholder 6" descr="A screenshot of a document&#10;&#10;AI-generated content may be incorrect.">
            <a:extLst>
              <a:ext uri="{FF2B5EF4-FFF2-40B4-BE49-F238E27FC236}">
                <a16:creationId xmlns:a16="http://schemas.microsoft.com/office/drawing/2014/main" id="{4780B43C-57B1-96A1-CB75-333003CF95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98541" y="1714412"/>
            <a:ext cx="3793474" cy="43513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2B4671-1969-3482-CFCF-60422A9E1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27" y="1714412"/>
            <a:ext cx="6238103" cy="434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787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C70D2-3F21-9FF5-374E-5C16E806E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703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All Payor Claims Data</a:t>
            </a:r>
            <a:br>
              <a:rPr lang="en-US" dirty="0"/>
            </a:br>
            <a:r>
              <a:rPr lang="en-US" sz="2700" dirty="0">
                <a:effectLst/>
                <a:latin typeface="Helvetica Neue" panose="02000503000000020004" pitchFamily="2" charset="0"/>
              </a:rPr>
              <a:t>Utah licensed payers and Medicaid report information on their members’ eligibilities and paid medical and pharmacy claims.</a:t>
            </a:r>
            <a:br>
              <a:rPr lang="en-US" sz="2700" dirty="0">
                <a:effectLst/>
                <a:latin typeface="Helvetica Neue" panose="02000503000000020004" pitchFamily="2" charset="0"/>
              </a:rPr>
            </a:br>
            <a:br>
              <a:rPr lang="en-US" sz="2700" dirty="0">
                <a:effectLst/>
                <a:latin typeface="Helvetica Neue" panose="02000503000000020004" pitchFamily="2" charset="0"/>
              </a:rPr>
            </a:br>
            <a:r>
              <a:rPr lang="en-US" sz="2700" dirty="0">
                <a:effectLst/>
                <a:latin typeface="Helvetica Neue" panose="02000503000000020004" pitchFamily="2" charset="0"/>
              </a:rPr>
              <a:t>Pre-research request: summary-level data (600$+150/</a:t>
            </a:r>
            <a:r>
              <a:rPr lang="en-US" sz="2700" dirty="0" err="1">
                <a:effectLst/>
                <a:latin typeface="Helvetica Neue" panose="02000503000000020004" pitchFamily="2" charset="0"/>
              </a:rPr>
              <a:t>hr</a:t>
            </a:r>
            <a:r>
              <a:rPr lang="en-US" sz="2700" dirty="0">
                <a:latin typeface="Helvetica Neue" panose="02000503000000020004" pitchFamily="2" charset="0"/>
              </a:rPr>
              <a:t>)</a:t>
            </a:r>
            <a:br>
              <a:rPr lang="en-US" sz="2700" dirty="0">
                <a:effectLst/>
                <a:latin typeface="Helvetica Neue" panose="02000503000000020004" pitchFamily="2" charset="0"/>
              </a:rPr>
            </a:br>
            <a:endParaRPr lang="en-US" sz="27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C94BC6F-7310-7C1E-B012-D71BB72863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1555388"/>
              </p:ext>
            </p:extLst>
          </p:nvPr>
        </p:nvGraphicFramePr>
        <p:xfrm>
          <a:off x="7734300" y="3148733"/>
          <a:ext cx="3766751" cy="246888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108324">
                  <a:extLst>
                    <a:ext uri="{9D8B030D-6E8A-4147-A177-3AD203B41FA5}">
                      <a16:colId xmlns:a16="http://schemas.microsoft.com/office/drawing/2014/main" val="1468333789"/>
                    </a:ext>
                  </a:extLst>
                </a:gridCol>
                <a:gridCol w="2658427">
                  <a:extLst>
                    <a:ext uri="{9D8B030D-6E8A-4147-A177-3AD203B41FA5}">
                      <a16:colId xmlns:a16="http://schemas.microsoft.com/office/drawing/2014/main" val="4102301890"/>
                    </a:ext>
                  </a:extLst>
                </a:gridCol>
              </a:tblGrid>
              <a:tr h="53340">
                <a:tc gridSpan="2">
                  <a:txBody>
                    <a:bodyPr/>
                    <a:lstStyle/>
                    <a:p>
                      <a:pPr marL="0" marR="0" algn="l"/>
                      <a:r>
                        <a:rPr lang="en-US" sz="1800" b="1">
                          <a:effectLst/>
                        </a:rPr>
                        <a:t>Table 1: </a:t>
                      </a:r>
                      <a:r>
                        <a:rPr lang="en-US" sz="1800" b="0">
                          <a:effectLst/>
                        </a:rPr>
                        <a:t>Extrapolated hypercapnic respiratory failure 1-yr period-prevalence by diagnosis codes in UT</a:t>
                      </a:r>
                      <a:endParaRPr lang="en-US" sz="18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802984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1800" b="1">
                          <a:effectLst/>
                        </a:rPr>
                        <a:t>Year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1800" b="1">
                          <a:effectLst/>
                        </a:rPr>
                        <a:t>Hypercapnia Diagnosis</a:t>
                      </a:r>
                    </a:p>
                    <a:p>
                      <a:pPr marL="0" marR="0" algn="ctr"/>
                      <a:r>
                        <a:rPr lang="en-US" sz="1800" b="1">
                          <a:effectLst/>
                        </a:rPr>
                        <a:t>(per 100k persons)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649313"/>
                  </a:ext>
                </a:extLst>
              </a:tr>
              <a:tr h="165735">
                <a:tc>
                  <a:txBody>
                    <a:bodyPr/>
                    <a:lstStyle/>
                    <a:p>
                      <a:pPr marL="0" marR="0" algn="l"/>
                      <a:r>
                        <a:rPr lang="en-US" sz="1800">
                          <a:effectLst/>
                        </a:rPr>
                        <a:t>2016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1800">
                          <a:effectLst/>
                        </a:rPr>
                        <a:t>133.5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19097416"/>
                  </a:ext>
                </a:extLst>
              </a:tr>
              <a:tr h="165735">
                <a:tc>
                  <a:txBody>
                    <a:bodyPr/>
                    <a:lstStyle/>
                    <a:p>
                      <a:pPr marL="0" marR="0" algn="l"/>
                      <a:r>
                        <a:rPr lang="en-US" sz="1800">
                          <a:effectLst/>
                        </a:rPr>
                        <a:t>2017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1800">
                          <a:effectLst/>
                        </a:rPr>
                        <a:t>132.2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6167170"/>
                  </a:ext>
                </a:extLst>
              </a:tr>
              <a:tr h="165735">
                <a:tc>
                  <a:txBody>
                    <a:bodyPr/>
                    <a:lstStyle/>
                    <a:p>
                      <a:pPr marL="0" marR="0" algn="l"/>
                      <a:r>
                        <a:rPr lang="en-US" sz="1800">
                          <a:effectLst/>
                        </a:rPr>
                        <a:t>2018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1800">
                          <a:effectLst/>
                        </a:rPr>
                        <a:t>143.3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9636525"/>
                  </a:ext>
                </a:extLst>
              </a:tr>
              <a:tr h="53340">
                <a:tc>
                  <a:txBody>
                    <a:bodyPr/>
                    <a:lstStyle/>
                    <a:p>
                      <a:pPr marL="0" marR="0" algn="l"/>
                      <a:r>
                        <a:rPr lang="en-US" sz="1800">
                          <a:effectLst/>
                        </a:rPr>
                        <a:t>2019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1800">
                          <a:effectLst/>
                        </a:rPr>
                        <a:t>147.6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118002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37AF348-E712-82DA-8E6B-545C85970C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4509"/>
              </p:ext>
            </p:extLst>
          </p:nvPr>
        </p:nvGraphicFramePr>
        <p:xfrm>
          <a:off x="443814" y="2626661"/>
          <a:ext cx="6707657" cy="221565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707657">
                  <a:extLst>
                    <a:ext uri="{9D8B030D-6E8A-4147-A177-3AD203B41FA5}">
                      <a16:colId xmlns:a16="http://schemas.microsoft.com/office/drawing/2014/main" val="1496744738"/>
                    </a:ext>
                  </a:extLst>
                </a:gridCol>
              </a:tblGrid>
              <a:tr h="369276">
                <a:tc>
                  <a:txBody>
                    <a:bodyPr/>
                    <a:lstStyle/>
                    <a:p>
                      <a:r>
                        <a:rPr lang="en-US" dirty="0"/>
                        <a:t>ICD-10-CM Codes for Hypercapnic Respiratory Failure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961996"/>
                  </a:ext>
                </a:extLst>
              </a:tr>
              <a:tr h="369276">
                <a:tc>
                  <a:txBody>
                    <a:bodyPr/>
                    <a:lstStyle/>
                    <a:p>
                      <a:r>
                        <a:rPr lang="en-US" dirty="0"/>
                        <a:t>J96.02: Acute Respiratory Failure with Hypercapnia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036279"/>
                  </a:ext>
                </a:extLst>
              </a:tr>
              <a:tr h="369276">
                <a:tc>
                  <a:txBody>
                    <a:bodyPr/>
                    <a:lstStyle/>
                    <a:p>
                      <a:r>
                        <a:rPr lang="en-US" dirty="0"/>
                        <a:t>J96.12: Chronic Respiratory Failure with Hypercapnia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53920"/>
                  </a:ext>
                </a:extLst>
              </a:tr>
              <a:tr h="369276">
                <a:tc>
                  <a:txBody>
                    <a:bodyPr/>
                    <a:lstStyle/>
                    <a:p>
                      <a:r>
                        <a:rPr lang="en-US" dirty="0"/>
                        <a:t>J96.22: Acute and Chronic Respiratory Failure with Hypercapnia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4251857"/>
                  </a:ext>
                </a:extLst>
              </a:tr>
              <a:tr h="369276">
                <a:tc>
                  <a:txBody>
                    <a:bodyPr/>
                    <a:lstStyle/>
                    <a:p>
                      <a:r>
                        <a:rPr lang="en-US" dirty="0"/>
                        <a:t>J96.92: Respiratory Failure, unspecified with Hypercapnia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042022"/>
                  </a:ext>
                </a:extLst>
              </a:tr>
              <a:tr h="369276">
                <a:tc>
                  <a:txBody>
                    <a:bodyPr/>
                    <a:lstStyle/>
                    <a:p>
                      <a:r>
                        <a:rPr lang="en-US" dirty="0"/>
                        <a:t>E66.2, Obesity with Hypoventilation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1056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806834E-2305-024E-046A-4824CE7DF2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817617"/>
              </p:ext>
            </p:extLst>
          </p:nvPr>
        </p:nvGraphicFramePr>
        <p:xfrm>
          <a:off x="1732839" y="5211026"/>
          <a:ext cx="3907185" cy="111633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77488">
                  <a:extLst>
                    <a:ext uri="{9D8B030D-6E8A-4147-A177-3AD203B41FA5}">
                      <a16:colId xmlns:a16="http://schemas.microsoft.com/office/drawing/2014/main" val="4002071292"/>
                    </a:ext>
                  </a:extLst>
                </a:gridCol>
                <a:gridCol w="716692">
                  <a:extLst>
                    <a:ext uri="{9D8B030D-6E8A-4147-A177-3AD203B41FA5}">
                      <a16:colId xmlns:a16="http://schemas.microsoft.com/office/drawing/2014/main" val="1852713347"/>
                    </a:ext>
                  </a:extLst>
                </a:gridCol>
                <a:gridCol w="679622">
                  <a:extLst>
                    <a:ext uri="{9D8B030D-6E8A-4147-A177-3AD203B41FA5}">
                      <a16:colId xmlns:a16="http://schemas.microsoft.com/office/drawing/2014/main" val="2723388258"/>
                    </a:ext>
                  </a:extLst>
                </a:gridCol>
                <a:gridCol w="667265">
                  <a:extLst>
                    <a:ext uri="{9D8B030D-6E8A-4147-A177-3AD203B41FA5}">
                      <a16:colId xmlns:a16="http://schemas.microsoft.com/office/drawing/2014/main" val="2903560411"/>
                    </a:ext>
                  </a:extLst>
                </a:gridCol>
                <a:gridCol w="766118">
                  <a:extLst>
                    <a:ext uri="{9D8B030D-6E8A-4147-A177-3AD203B41FA5}">
                      <a16:colId xmlns:a16="http://schemas.microsoft.com/office/drawing/2014/main" val="33101904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dirty="0"/>
                        <a:t>Utah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dirty="0"/>
                        <a:t>2016 </a:t>
                      </a:r>
                    </a:p>
                    <a:p>
                      <a:pPr algn="l" fontAlgn="b"/>
                      <a:r>
                        <a:rPr lang="en-US" dirty="0"/>
                        <a:t>count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dirty="0"/>
                        <a:t>2017 </a:t>
                      </a:r>
                    </a:p>
                    <a:p>
                      <a:pPr algn="l" fontAlgn="b"/>
                      <a:r>
                        <a:rPr lang="en-US" dirty="0"/>
                        <a:t>count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dirty="0"/>
                        <a:t>2018 </a:t>
                      </a:r>
                    </a:p>
                    <a:p>
                      <a:pPr algn="l" fontAlgn="b"/>
                      <a:r>
                        <a:rPr lang="en-US" dirty="0"/>
                        <a:t>count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dirty="0"/>
                        <a:t>2019 </a:t>
                      </a:r>
                    </a:p>
                    <a:p>
                      <a:pPr algn="l" fontAlgn="b"/>
                      <a:r>
                        <a:rPr lang="en-US" dirty="0"/>
                        <a:t>count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32234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dirty="0"/>
                        <a:t>Any Diagnosis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dirty="0"/>
                        <a:t>4064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dirty="0"/>
                        <a:t>4104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dirty="0"/>
                        <a:t>4520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dirty="0"/>
                        <a:t>4728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781425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7994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60E93-DC41-C6EB-E202-F5E4A25EE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hypercapnic respiratory failure occurs</a:t>
            </a:r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6703513-F8AD-D097-2696-446A64E237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9429234"/>
              </p:ext>
            </p:extLst>
          </p:nvPr>
        </p:nvGraphicFramePr>
        <p:xfrm>
          <a:off x="1931086" y="1309817"/>
          <a:ext cx="8128000" cy="2378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Bent-Up Arrow 6">
            <a:extLst>
              <a:ext uri="{FF2B5EF4-FFF2-40B4-BE49-F238E27FC236}">
                <a16:creationId xmlns:a16="http://schemas.microsoft.com/office/drawing/2014/main" id="{413618A6-1DA3-5C32-CEDE-2B92269D11BF}"/>
              </a:ext>
            </a:extLst>
          </p:cNvPr>
          <p:cNvSpPr/>
          <p:nvPr/>
        </p:nvSpPr>
        <p:spPr>
          <a:xfrm rot="5400000">
            <a:off x="7844481" y="3249829"/>
            <a:ext cx="556054" cy="426536"/>
          </a:xfrm>
          <a:prstGeom prst="bent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8E40ED-7E19-E66F-45FD-E4A54AD7AF71}"/>
              </a:ext>
            </a:extLst>
          </p:cNvPr>
          <p:cNvSpPr txBox="1"/>
          <p:nvPr/>
        </p:nvSpPr>
        <p:spPr>
          <a:xfrm>
            <a:off x="8474675" y="3185070"/>
            <a:ext cx="2879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Apply relevant guideline:</a:t>
            </a:r>
          </a:p>
          <a:p>
            <a:r>
              <a:rPr lang="en-US" dirty="0"/>
              <a:t>CHEST 2023 NMD</a:t>
            </a:r>
          </a:p>
          <a:p>
            <a:r>
              <a:rPr lang="en-US" dirty="0"/>
              <a:t>ATS 2021 </a:t>
            </a:r>
            <a:r>
              <a:rPr lang="en-US" dirty="0" err="1"/>
              <a:t>Hypercap</a:t>
            </a:r>
            <a:r>
              <a:rPr lang="en-US" dirty="0"/>
              <a:t>. COPD</a:t>
            </a:r>
          </a:p>
          <a:p>
            <a:r>
              <a:rPr lang="en-US" dirty="0"/>
              <a:t>ATS 2019 OHS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FEB8743F-06B6-BF98-008E-4A3D12E586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8963839"/>
              </p:ext>
            </p:extLst>
          </p:nvPr>
        </p:nvGraphicFramePr>
        <p:xfrm>
          <a:off x="2032000" y="3990782"/>
          <a:ext cx="8128000" cy="2378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0" name="Bent-Up Arrow 9">
            <a:extLst>
              <a:ext uri="{FF2B5EF4-FFF2-40B4-BE49-F238E27FC236}">
                <a16:creationId xmlns:a16="http://schemas.microsoft.com/office/drawing/2014/main" id="{5F3365A0-E438-55DE-7E23-17E75750EF97}"/>
              </a:ext>
            </a:extLst>
          </p:cNvPr>
          <p:cNvSpPr/>
          <p:nvPr/>
        </p:nvSpPr>
        <p:spPr>
          <a:xfrm rot="5400000">
            <a:off x="3744085" y="5930794"/>
            <a:ext cx="556054" cy="426536"/>
          </a:xfrm>
          <a:prstGeom prst="bent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21053-0989-CE67-7BE1-1FE27E287C2B}"/>
              </a:ext>
            </a:extLst>
          </p:cNvPr>
          <p:cNvSpPr txBox="1"/>
          <p:nvPr/>
        </p:nvSpPr>
        <p:spPr>
          <a:xfrm>
            <a:off x="4360843" y="5973014"/>
            <a:ext cx="3268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workup and management is indicated?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5BFCBB-D7A7-6DE0-BD82-B3A1807BDE79}"/>
              </a:ext>
            </a:extLst>
          </p:cNvPr>
          <p:cNvSpPr txBox="1"/>
          <p:nvPr/>
        </p:nvSpPr>
        <p:spPr>
          <a:xfrm>
            <a:off x="489463" y="1309817"/>
            <a:ext cx="2087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Hypothesis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32DC25-7C9C-D0B6-E5C2-4B61E9564D48}"/>
              </a:ext>
            </a:extLst>
          </p:cNvPr>
          <p:cNvSpPr txBox="1"/>
          <p:nvPr/>
        </p:nvSpPr>
        <p:spPr>
          <a:xfrm>
            <a:off x="610973" y="4995568"/>
            <a:ext cx="1421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8F73B1-2035-085B-A5D6-F1CCD87E650C}"/>
              </a:ext>
            </a:extLst>
          </p:cNvPr>
          <p:cNvSpPr txBox="1"/>
          <p:nvPr/>
        </p:nvSpPr>
        <p:spPr>
          <a:xfrm>
            <a:off x="489464" y="2359446"/>
            <a:ext cx="1421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Implied</a:t>
            </a:r>
          </a:p>
        </p:txBody>
      </p:sp>
    </p:spTree>
    <p:extLst>
      <p:ext uri="{BB962C8B-B14F-4D97-AF65-F5344CB8AC3E}">
        <p14:creationId xmlns:p14="http://schemas.microsoft.com/office/powerpoint/2010/main" val="1630444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B5070E-5D42-6623-179B-954EBEB84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81" y="0"/>
            <a:ext cx="97827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193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FAE69-DBB9-7FB5-C77E-9FC099071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0A0A3-AC7B-CC63-9838-097A6345E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Individual patient data is in regulatory approval</a:t>
            </a:r>
          </a:p>
          <a:p>
            <a:pPr lvl="1"/>
            <a:r>
              <a:rPr lang="en-US" dirty="0"/>
              <a:t>Recreate pre-research analysis, with additional covariates and outcomes</a:t>
            </a:r>
          </a:p>
          <a:p>
            <a:pPr lvl="2"/>
            <a:r>
              <a:rPr lang="en-US" dirty="0"/>
              <a:t>Covariates: prior diagnoses, demographics</a:t>
            </a:r>
          </a:p>
          <a:p>
            <a:pPr lvl="2"/>
            <a:r>
              <a:rPr lang="en-US" dirty="0"/>
              <a:t>Mediators: DME orders, Medication Fills, Specialist Referrals, Diagnostic Testing</a:t>
            </a:r>
          </a:p>
          <a:p>
            <a:pPr lvl="2"/>
            <a:r>
              <a:rPr lang="en-US" dirty="0"/>
              <a:t>Outcomes: Presentation to ED/Urgent, Re-hospitalization, Mortality</a:t>
            </a:r>
          </a:p>
          <a:p>
            <a:pPr lvl="2"/>
            <a:endParaRPr lang="en-US" dirty="0"/>
          </a:p>
          <a:p>
            <a:r>
              <a:rPr lang="en-US" dirty="0"/>
              <a:t>Linkage to Intermountain Health:</a:t>
            </a:r>
          </a:p>
          <a:p>
            <a:pPr lvl="1"/>
            <a:r>
              <a:rPr lang="en-US" dirty="0"/>
              <a:t>cohort creation with lab data (ABG, VBG, Diagnostic Modeling)</a:t>
            </a:r>
          </a:p>
        </p:txBody>
      </p:sp>
    </p:spTree>
    <p:extLst>
      <p:ext uri="{BB962C8B-B14F-4D97-AF65-F5344CB8AC3E}">
        <p14:creationId xmlns:p14="http://schemas.microsoft.com/office/powerpoint/2010/main" val="3160497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1a229230-59b3-4fd8-af36-138931aade8d}" enabled="1" method="Standard" siteId="{a79016de-bdd0-4e47-91f4-79416ab912a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2781</Words>
  <Application>Microsoft Macintosh PowerPoint</Application>
  <PresentationFormat>Widescreen</PresentationFormat>
  <Paragraphs>564</Paragraphs>
  <Slides>28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Aptos</vt:lpstr>
      <vt:lpstr>Aptos Display</vt:lpstr>
      <vt:lpstr>Arial</vt:lpstr>
      <vt:lpstr>Calibri</vt:lpstr>
      <vt:lpstr>Helvetica Neue</vt:lpstr>
      <vt:lpstr>Times New Roman</vt:lpstr>
      <vt:lpstr>Office Theme</vt:lpstr>
      <vt:lpstr>PGR Jan 30: What’s new with CO2 Clinical Epidemiology of Hypercapnic Respiratory Failure</vt:lpstr>
      <vt:lpstr>Overarching hypothesis </vt:lpstr>
      <vt:lpstr>Background: Hypercapnic Respiratory Failure</vt:lpstr>
      <vt:lpstr>Hypercapnia Projects</vt:lpstr>
      <vt:lpstr>Utah Population Database </vt:lpstr>
      <vt:lpstr>All Payor Claims Data Utah licensed payers and Medicaid report information on their members’ eligibilities and paid medical and pharmacy claims.  Pre-research request: summary-level data (600$+150/hr) </vt:lpstr>
      <vt:lpstr>How hypercapnic respiratory failure occurs</vt:lpstr>
      <vt:lpstr>PowerPoint Presentation</vt:lpstr>
      <vt:lpstr>Next Steps: </vt:lpstr>
      <vt:lpstr>Differences in the Diagnosis of Hypercapnic Respiratory Failure by Race and Ethnicity </vt:lpstr>
      <vt:lpstr>Analysis</vt:lpstr>
      <vt:lpstr>Main result</vt:lpstr>
      <vt:lpstr>PowerPoint Presentation</vt:lpstr>
      <vt:lpstr>PowerPoint Presentation</vt:lpstr>
      <vt:lpstr>PowerPoint Presentation</vt:lpstr>
      <vt:lpstr>Limitations</vt:lpstr>
      <vt:lpstr>Take home points</vt:lpstr>
      <vt:lpstr>The Consistency of Hypercapnic Respiratory Failure Case Definitions in Electronic Health Record Data</vt:lpstr>
      <vt:lpstr>Case Definitions for Hypercapnic Resp Failure</vt:lpstr>
      <vt:lpstr>Why do the case definitions identify different patients?</vt:lpstr>
      <vt:lpstr>Why do the case definitions identify different patients?</vt:lpstr>
      <vt:lpstr>The case definitions identify different patients</vt:lpstr>
      <vt:lpstr>Take-Home Points</vt:lpstr>
      <vt:lpstr>How could we diagnose hypercapnic RF? </vt:lpstr>
      <vt:lpstr>How could we diagnose hypercapnic RF? </vt:lpstr>
      <vt:lpstr>Next Steps</vt:lpstr>
      <vt:lpstr>Overdiagnosis: a diagnosis that does not benefit the patient.  </vt:lpstr>
      <vt:lpstr>Credit to the crew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Brian Locke</dc:creator>
  <cp:lastModifiedBy>Brian Locke</cp:lastModifiedBy>
  <cp:revision>2</cp:revision>
  <dcterms:created xsi:type="dcterms:W3CDTF">2025-01-27T17:58:30Z</dcterms:created>
  <dcterms:modified xsi:type="dcterms:W3CDTF">2025-01-30T23:43:43Z</dcterms:modified>
</cp:coreProperties>
</file>